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34"/>
  </p:notesMasterIdLst>
  <p:sldIdLst>
    <p:sldId id="266" r:id="rId5"/>
    <p:sldId id="268" r:id="rId6"/>
    <p:sldId id="269" r:id="rId7"/>
    <p:sldId id="270" r:id="rId8"/>
    <p:sldId id="271" r:id="rId9"/>
    <p:sldId id="272" r:id="rId10"/>
    <p:sldId id="273" r:id="rId11"/>
    <p:sldId id="274" r:id="rId12"/>
    <p:sldId id="275" r:id="rId13"/>
    <p:sldId id="276" r:id="rId14"/>
    <p:sldId id="277" r:id="rId15"/>
    <p:sldId id="287" r:id="rId16"/>
    <p:sldId id="286" r:id="rId17"/>
    <p:sldId id="288" r:id="rId18"/>
    <p:sldId id="278" r:id="rId19"/>
    <p:sldId id="284" r:id="rId20"/>
    <p:sldId id="297" r:id="rId21"/>
    <p:sldId id="289" r:id="rId22"/>
    <p:sldId id="292" r:id="rId23"/>
    <p:sldId id="291" r:id="rId24"/>
    <p:sldId id="298" r:id="rId25"/>
    <p:sldId id="296" r:id="rId26"/>
    <p:sldId id="293" r:id="rId27"/>
    <p:sldId id="295" r:id="rId28"/>
    <p:sldId id="294" r:id="rId29"/>
    <p:sldId id="285" r:id="rId30"/>
    <p:sldId id="280" r:id="rId31"/>
    <p:sldId id="283" r:id="rId32"/>
    <p:sldId id="281" r:id="rId3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94660"/>
  </p:normalViewPr>
  <p:slideViewPr>
    <p:cSldViewPr snapToGrid="0">
      <p:cViewPr varScale="1">
        <p:scale>
          <a:sx n="87" d="100"/>
          <a:sy n="87" d="100"/>
        </p:scale>
        <p:origin x="480" y="62"/>
      </p:cViewPr>
      <p:guideLst/>
    </p:cSldViewPr>
  </p:slideViewPr>
  <p:notesTextViewPr>
    <p:cViewPr>
      <p:scale>
        <a:sx n="1" d="1"/>
        <a:sy n="1" d="1"/>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customXml" Target="../customXml/item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CD81C89-AC0D-4BFF-9223-D3157C1DDC5B}" type="datetimeFigureOut">
              <a:rPr lang="en-US" smtClean="0"/>
              <a:t>10/10/2023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33D7A2-C585-48BF-BF8C-C21FDC051F77}" type="slidenum">
              <a:rPr lang="en-US" smtClean="0"/>
              <a:t>‹#›</a:t>
            </a:fld>
            <a:endParaRPr lang="en-US" dirty="0"/>
          </a:p>
        </p:txBody>
      </p:sp>
    </p:spTree>
    <p:extLst>
      <p:ext uri="{BB962C8B-B14F-4D97-AF65-F5344CB8AC3E}">
        <p14:creationId xmlns:p14="http://schemas.microsoft.com/office/powerpoint/2010/main" val="13726620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43A52079-6997-47B8-B262-4ED5D2EA2D74}" type="datetime1">
              <a:rPr lang="en-US" smtClean="0"/>
              <a:t>10/10/2023</a:t>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9E57DC2-970A-4B3E-BB1C-7A09969E49DF}" type="slidenum">
              <a:rPr lang="en-US" dirty="0"/>
              <a:pPr/>
              <a:t>‹#›</a:t>
            </a:fld>
            <a:endParaRPr lang="en-US" dirty="0"/>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CAC80CA-06EA-4D97-A1EC-F2A229B592C4}" type="datetime1">
              <a:rPr lang="en-US" smtClean="0"/>
              <a:t>10/10/2023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AA60CC4-6CA2-4A99-B83B-711E420D000E}" type="datetime1">
              <a:rPr lang="en-US" smtClean="0"/>
              <a:t>10/10/2023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7B41ED8-AC2E-4560-8CC9-E6292DDF25B6}" type="datetime1">
              <a:rPr lang="en-US" smtClean="0"/>
              <a:t>10/10/2023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85238998-10EA-455D-8FDC-3EBC7E198582}" type="datetime1">
              <a:rPr lang="en-US" smtClean="0"/>
              <a:t>10/10/2023</a:t>
            </a:fld>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5A4E9B6-2EC2-45E6-A437-DCC674AAC4AF}" type="datetime1">
              <a:rPr lang="en-US" smtClean="0"/>
              <a:t>10/10/2023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F2D4FF3-940D-4DDE-86D8-82D5A8663636}" type="datetime1">
              <a:rPr lang="en-US" smtClean="0"/>
              <a:t>10/10/2023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4955261-7117-41BB-BB79-8C1909625493}" type="datetime1">
              <a:rPr lang="en-US" smtClean="0"/>
              <a:t>10/10/2023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1E204D7-DE7F-414C-8571-0012DE9EFCDB}" type="datetime1">
              <a:rPr lang="en-US" smtClean="0"/>
              <a:t>10/10/2023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BE378FF3-85EA-48E5-8D8C-1DB156807E49}" type="datetime1">
              <a:rPr lang="en-US" smtClean="0"/>
              <a:t>10/10/2023</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73F94F13-1676-4B68-A383-661B657F6E63}" type="datetime1">
              <a:rPr lang="en-US" smtClean="0"/>
              <a:t>10/10/2023</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5CB83234-995D-4149-8E1E-BC120E9070D5}" type="datetime1">
              <a:rPr lang="en-US" smtClean="0"/>
              <a:t>10/10/2023</a:t>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9E57DC2-970A-4B3E-BB1C-7A09969E49DF}" type="slidenum">
              <a:rPr lang="en-US" dirty="0"/>
              <a:pPr/>
              <a:t>‹#›</a:t>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hyperlink" Target="http://www.finance.yahoo.com/"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8" name="Rectangle 47">
            <a:extLst>
              <a:ext uri="{FF2B5EF4-FFF2-40B4-BE49-F238E27FC236}">
                <a16:creationId xmlns:a16="http://schemas.microsoft.com/office/drawing/2014/main" id="{56C94072-1B34-48FB-9A9C-5A9A0FFC8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3" name="Picture 22" descr="extreme close up of line chart graphic">
            <a:extLst>
              <a:ext uri="{FF2B5EF4-FFF2-40B4-BE49-F238E27FC236}">
                <a16:creationId xmlns:a16="http://schemas.microsoft.com/office/drawing/2014/main" id="{B38A25AE-7B44-4EC1-BC0C-CF0FFF036705}"/>
              </a:ext>
            </a:extLst>
          </p:cNvPr>
          <p:cNvPicPr>
            <a:picLocks noChangeAspect="1"/>
          </p:cNvPicPr>
          <p:nvPr/>
        </p:nvPicPr>
        <p:blipFill rotWithShape="1">
          <a:blip r:embed="rId2"/>
          <a:srcRect t="10000"/>
          <a:stretch/>
        </p:blipFill>
        <p:spPr>
          <a:xfrm>
            <a:off x="0" y="-33599"/>
            <a:ext cx="12191980" cy="6857990"/>
          </a:xfrm>
          <a:prstGeom prst="rect">
            <a:avLst/>
          </a:prstGeom>
        </p:spPr>
      </p:pic>
      <p:sp>
        <p:nvSpPr>
          <p:cNvPr id="52" name="Freeform: Shape 51">
            <a:extLst>
              <a:ext uri="{FF2B5EF4-FFF2-40B4-BE49-F238E27FC236}">
                <a16:creationId xmlns:a16="http://schemas.microsoft.com/office/drawing/2014/main" id="{A5019358-4900-4555-99FF-EF6AE90B8E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5670146" y="3710250"/>
            <a:ext cx="2131466" cy="1830903"/>
          </a:xfrm>
          <a:custGeom>
            <a:avLst/>
            <a:gdLst>
              <a:gd name="connsiteX0" fmla="*/ 2308583 w 2308583"/>
              <a:gd name="connsiteY0" fmla="*/ 1983044 h 1983044"/>
              <a:gd name="connsiteX1" fmla="*/ 462 w 2308583"/>
              <a:gd name="connsiteY1" fmla="*/ 1983044 h 1983044"/>
              <a:gd name="connsiteX2" fmla="*/ 0 w 2308583"/>
              <a:gd name="connsiteY2" fmla="*/ 1711185 h 1983044"/>
              <a:gd name="connsiteX3" fmla="*/ 2022607 w 2308583"/>
              <a:gd name="connsiteY3" fmla="*/ 1712117 h 1983044"/>
              <a:gd name="connsiteX4" fmla="*/ 2022607 w 2308583"/>
              <a:gd name="connsiteY4" fmla="*/ 0 h 1983044"/>
              <a:gd name="connsiteX5" fmla="*/ 2308583 w 2308583"/>
              <a:gd name="connsiteY5" fmla="*/ 0 h 1983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8583" h="1983044">
                <a:moveTo>
                  <a:pt x="2308583" y="1983044"/>
                </a:moveTo>
                <a:lnTo>
                  <a:pt x="462" y="1983044"/>
                </a:lnTo>
                <a:cubicBezTo>
                  <a:pt x="-462" y="1889214"/>
                  <a:pt x="923" y="1805015"/>
                  <a:pt x="0" y="1711185"/>
                </a:cubicBezTo>
                <a:lnTo>
                  <a:pt x="2022607" y="1712117"/>
                </a:lnTo>
                <a:lnTo>
                  <a:pt x="2022607" y="0"/>
                </a:lnTo>
                <a:lnTo>
                  <a:pt x="2308583" y="0"/>
                </a:lnTo>
                <a:close/>
              </a:path>
            </a:pathLst>
          </a:custGeom>
          <a:solidFill>
            <a:srgbClr val="FFFFFF">
              <a:alpha val="70000"/>
            </a:srgbClr>
          </a:solidFill>
          <a:ln w="0">
            <a:noFill/>
            <a:prstDash val="solid"/>
            <a:round/>
            <a:headEnd/>
            <a:tailEnd/>
          </a:ln>
        </p:spPr>
        <p:txBody>
          <a:bodyPr/>
          <a:lstStyle/>
          <a:p>
            <a:endParaRPr lang="en-IN"/>
          </a:p>
        </p:txBody>
      </p:sp>
      <p:sp>
        <p:nvSpPr>
          <p:cNvPr id="50" name="Rectangle 49">
            <a:extLst>
              <a:ext uri="{FF2B5EF4-FFF2-40B4-BE49-F238E27FC236}">
                <a16:creationId xmlns:a16="http://schemas.microsoft.com/office/drawing/2014/main" id="{1D5941F3-0256-4E90-BBBC-5A6EDEB8E0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38004" y="4166755"/>
            <a:ext cx="5607908" cy="2040066"/>
          </a:xfrm>
          <a:prstGeom prst="rect">
            <a:avLst/>
          </a:prstGeom>
          <a:solidFill>
            <a:srgbClr val="0000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9347C47-EF1D-4B02-906B-219155AD8D0F}"/>
              </a:ext>
            </a:extLst>
          </p:cNvPr>
          <p:cNvSpPr>
            <a:spLocks noGrp="1"/>
          </p:cNvSpPr>
          <p:nvPr>
            <p:ph type="ctrTitle"/>
          </p:nvPr>
        </p:nvSpPr>
        <p:spPr>
          <a:xfrm>
            <a:off x="1669409" y="1162108"/>
            <a:ext cx="9991288" cy="1410536"/>
          </a:xfrm>
        </p:spPr>
        <p:txBody>
          <a:bodyPr>
            <a:noAutofit/>
          </a:bodyPr>
          <a:lstStyle/>
          <a:p>
            <a:pPr algn="l"/>
            <a:r>
              <a:rPr lang="en-US" sz="6000" b="1" dirty="0">
                <a:solidFill>
                  <a:srgbClr val="FFFFFF"/>
                </a:solidFill>
                <a:latin typeface="Bahnschrift SemiBold" panose="020B0502040204020203" pitchFamily="34" charset="0"/>
              </a:rPr>
              <a:t>Stock price  prediction</a:t>
            </a:r>
          </a:p>
        </p:txBody>
      </p:sp>
      <p:sp>
        <p:nvSpPr>
          <p:cNvPr id="3" name="Subtitle 2">
            <a:extLst>
              <a:ext uri="{FF2B5EF4-FFF2-40B4-BE49-F238E27FC236}">
                <a16:creationId xmlns:a16="http://schemas.microsoft.com/office/drawing/2014/main" id="{36A0527F-C5FD-4E9B-9F21-5D1FBA31314B}"/>
              </a:ext>
            </a:extLst>
          </p:cNvPr>
          <p:cNvSpPr>
            <a:spLocks noGrp="1"/>
          </p:cNvSpPr>
          <p:nvPr>
            <p:ph type="subTitle" idx="1"/>
          </p:nvPr>
        </p:nvSpPr>
        <p:spPr>
          <a:xfrm>
            <a:off x="6307869" y="4228052"/>
            <a:ext cx="5268177" cy="1694576"/>
          </a:xfrm>
        </p:spPr>
        <p:txBody>
          <a:bodyPr>
            <a:normAutofit fontScale="62500" lnSpcReduction="20000"/>
          </a:bodyPr>
          <a:lstStyle/>
          <a:p>
            <a:pPr algn="l">
              <a:spcAft>
                <a:spcPts val="600"/>
              </a:spcAft>
            </a:pPr>
            <a:r>
              <a:rPr lang="en-US" sz="5500" dirty="0">
                <a:solidFill>
                  <a:srgbClr val="FFFFFF"/>
                </a:solidFill>
              </a:rPr>
              <a:t>UNDER THE GUIDANCE OF DR.CHIRANJITH RAY</a:t>
            </a:r>
          </a:p>
          <a:p>
            <a:pPr algn="l">
              <a:spcAft>
                <a:spcPts val="600"/>
              </a:spcAft>
            </a:pPr>
            <a:r>
              <a:rPr lang="en-US" sz="5500" dirty="0">
                <a:solidFill>
                  <a:srgbClr val="FFFFFF"/>
                </a:solidFill>
              </a:rPr>
              <a:t>B23MCR01</a:t>
            </a:r>
          </a:p>
          <a:p>
            <a:pPr algn="l">
              <a:spcAft>
                <a:spcPts val="600"/>
              </a:spcAft>
            </a:pPr>
            <a:endParaRPr lang="en-US" sz="1800" dirty="0">
              <a:solidFill>
                <a:srgbClr val="FFFFFF"/>
              </a:solidFill>
            </a:endParaRPr>
          </a:p>
        </p:txBody>
      </p:sp>
    </p:spTree>
    <p:extLst>
      <p:ext uri="{BB962C8B-B14F-4D97-AF65-F5344CB8AC3E}">
        <p14:creationId xmlns:p14="http://schemas.microsoft.com/office/powerpoint/2010/main" val="74557619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4000" advTm="2331">
        <p15:prstTrans prst="curtains"/>
      </p:transition>
    </mc:Choice>
    <mc:Fallback xmlns="">
      <p:transition spd="slow" advTm="2331">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8C8BCB-1DDC-C65E-34F5-59B45ABB6438}"/>
              </a:ext>
            </a:extLst>
          </p:cNvPr>
          <p:cNvSpPr>
            <a:spLocks noGrp="1"/>
          </p:cNvSpPr>
          <p:nvPr>
            <p:ph type="title"/>
          </p:nvPr>
        </p:nvSpPr>
        <p:spPr>
          <a:xfrm>
            <a:off x="1371600" y="685800"/>
            <a:ext cx="4869809" cy="681606"/>
          </a:xfrm>
        </p:spPr>
        <p:txBody>
          <a:bodyPr>
            <a:normAutofit fontScale="90000"/>
          </a:bodyPr>
          <a:lstStyle/>
          <a:p>
            <a:r>
              <a:rPr lang="en-IN" dirty="0"/>
              <a:t>LITERATURE REVIEW</a:t>
            </a:r>
          </a:p>
        </p:txBody>
      </p:sp>
      <p:sp>
        <p:nvSpPr>
          <p:cNvPr id="3" name="Content Placeholder 2">
            <a:extLst>
              <a:ext uri="{FF2B5EF4-FFF2-40B4-BE49-F238E27FC236}">
                <a16:creationId xmlns:a16="http://schemas.microsoft.com/office/drawing/2014/main" id="{932002AA-2DB2-6357-E39C-4DD02CA594E1}"/>
              </a:ext>
            </a:extLst>
          </p:cNvPr>
          <p:cNvSpPr>
            <a:spLocks noGrp="1"/>
          </p:cNvSpPr>
          <p:nvPr>
            <p:ph idx="1"/>
          </p:nvPr>
        </p:nvSpPr>
        <p:spPr>
          <a:xfrm>
            <a:off x="1086374" y="1434518"/>
            <a:ext cx="4458749" cy="3112315"/>
          </a:xfrm>
        </p:spPr>
        <p:txBody>
          <a:bodyPr>
            <a:normAutofit/>
          </a:bodyPr>
          <a:lstStyle/>
          <a:p>
            <a:r>
              <a:rPr lang="en-IN" sz="1600" dirty="0">
                <a:solidFill>
                  <a:schemeClr val="tx1"/>
                </a:solidFill>
                <a:latin typeface="MS UI Gothic" panose="020B0600070205080204" pitchFamily="34" charset="-128"/>
                <a:ea typeface="MS UI Gothic" panose="020B0600070205080204" pitchFamily="34" charset="-128"/>
              </a:rPr>
              <a:t>Luca Di, Oleksandr[2] </a:t>
            </a:r>
            <a:r>
              <a:rPr lang="en-US" sz="1600" dirty="0">
                <a:solidFill>
                  <a:srgbClr val="111111"/>
                </a:solidFill>
              </a:rPr>
              <a:t>considers 3 models they are Multi-Layer Perceptron(MLP), Convolutional Neural Networks(CNN) and Long Short Term Memory (LSTM)</a:t>
            </a:r>
          </a:p>
          <a:p>
            <a:r>
              <a:rPr lang="en-US" sz="1600" b="0" i="0" dirty="0">
                <a:solidFill>
                  <a:srgbClr val="111111"/>
                </a:solidFill>
                <a:effectLst/>
              </a:rPr>
              <a:t>A</a:t>
            </a:r>
            <a:r>
              <a:rPr lang="en-US" sz="1600" dirty="0">
                <a:solidFill>
                  <a:srgbClr val="111111"/>
                </a:solidFill>
              </a:rPr>
              <a:t>nd Compares the Results give these three models by passing the required inputs to the models.</a:t>
            </a:r>
          </a:p>
          <a:p>
            <a:r>
              <a:rPr lang="en-US" sz="1600" b="0" i="0" dirty="0">
                <a:solidFill>
                  <a:srgbClr val="111111"/>
                </a:solidFill>
                <a:effectLst/>
              </a:rPr>
              <a:t>And in this paper they concluded that the CNN models are best choice for modelling financial time series data as the data that we are going to process is time series data</a:t>
            </a:r>
          </a:p>
          <a:p>
            <a:pPr marL="0" indent="0">
              <a:buNone/>
            </a:pPr>
            <a:endParaRPr lang="en-US" sz="1600" b="0" i="0" dirty="0">
              <a:solidFill>
                <a:srgbClr val="111111"/>
              </a:solidFill>
              <a:effectLst/>
            </a:endParaRPr>
          </a:p>
          <a:p>
            <a:endParaRPr lang="en-US" sz="1800" b="0" i="0" dirty="0">
              <a:solidFill>
                <a:srgbClr val="111111"/>
              </a:solidFill>
              <a:effectLst/>
            </a:endParaRPr>
          </a:p>
          <a:p>
            <a:endParaRPr lang="en-IN" dirty="0"/>
          </a:p>
        </p:txBody>
      </p:sp>
      <p:pic>
        <p:nvPicPr>
          <p:cNvPr id="5" name="Picture 4">
            <a:extLst>
              <a:ext uri="{FF2B5EF4-FFF2-40B4-BE49-F238E27FC236}">
                <a16:creationId xmlns:a16="http://schemas.microsoft.com/office/drawing/2014/main" id="{00DBE203-D218-35D1-93A7-E180D9E0A7CC}"/>
              </a:ext>
            </a:extLst>
          </p:cNvPr>
          <p:cNvPicPr>
            <a:picLocks noChangeAspect="1"/>
          </p:cNvPicPr>
          <p:nvPr/>
        </p:nvPicPr>
        <p:blipFill>
          <a:blip r:embed="rId2"/>
          <a:stretch>
            <a:fillRect/>
          </a:stretch>
        </p:blipFill>
        <p:spPr>
          <a:xfrm>
            <a:off x="6096002" y="685800"/>
            <a:ext cx="2094146" cy="1914787"/>
          </a:xfrm>
          <a:prstGeom prst="rect">
            <a:avLst/>
          </a:prstGeom>
        </p:spPr>
      </p:pic>
      <p:pic>
        <p:nvPicPr>
          <p:cNvPr id="7" name="Picture 6">
            <a:extLst>
              <a:ext uri="{FF2B5EF4-FFF2-40B4-BE49-F238E27FC236}">
                <a16:creationId xmlns:a16="http://schemas.microsoft.com/office/drawing/2014/main" id="{39054ACA-41C9-6C37-E2D8-721D8AF230B7}"/>
              </a:ext>
            </a:extLst>
          </p:cNvPr>
          <p:cNvPicPr>
            <a:picLocks noChangeAspect="1"/>
          </p:cNvPicPr>
          <p:nvPr/>
        </p:nvPicPr>
        <p:blipFill>
          <a:blip r:embed="rId3"/>
          <a:stretch>
            <a:fillRect/>
          </a:stretch>
        </p:blipFill>
        <p:spPr>
          <a:xfrm>
            <a:off x="10088510" y="2759977"/>
            <a:ext cx="2034232" cy="1853968"/>
          </a:xfrm>
          <a:prstGeom prst="rect">
            <a:avLst/>
          </a:prstGeom>
        </p:spPr>
      </p:pic>
      <p:pic>
        <p:nvPicPr>
          <p:cNvPr id="9" name="Picture 8">
            <a:extLst>
              <a:ext uri="{FF2B5EF4-FFF2-40B4-BE49-F238E27FC236}">
                <a16:creationId xmlns:a16="http://schemas.microsoft.com/office/drawing/2014/main" id="{12906033-8385-45F4-A940-AC5ACD6E3157}"/>
              </a:ext>
            </a:extLst>
          </p:cNvPr>
          <p:cNvPicPr>
            <a:picLocks noChangeAspect="1"/>
          </p:cNvPicPr>
          <p:nvPr/>
        </p:nvPicPr>
        <p:blipFill>
          <a:blip r:embed="rId4"/>
          <a:stretch>
            <a:fillRect/>
          </a:stretch>
        </p:blipFill>
        <p:spPr>
          <a:xfrm>
            <a:off x="8409530" y="685800"/>
            <a:ext cx="2183529" cy="1914787"/>
          </a:xfrm>
          <a:prstGeom prst="rect">
            <a:avLst/>
          </a:prstGeom>
        </p:spPr>
      </p:pic>
      <p:pic>
        <p:nvPicPr>
          <p:cNvPr id="11" name="Picture 10">
            <a:extLst>
              <a:ext uri="{FF2B5EF4-FFF2-40B4-BE49-F238E27FC236}">
                <a16:creationId xmlns:a16="http://schemas.microsoft.com/office/drawing/2014/main" id="{56B8C815-B8B4-DB73-FB26-81977F921F66}"/>
              </a:ext>
            </a:extLst>
          </p:cNvPr>
          <p:cNvPicPr>
            <a:picLocks noChangeAspect="1"/>
          </p:cNvPicPr>
          <p:nvPr/>
        </p:nvPicPr>
        <p:blipFill>
          <a:blip r:embed="rId5"/>
          <a:stretch>
            <a:fillRect/>
          </a:stretch>
        </p:blipFill>
        <p:spPr>
          <a:xfrm>
            <a:off x="1799438" y="4613945"/>
            <a:ext cx="2593568" cy="1059110"/>
          </a:xfrm>
          <a:prstGeom prst="rect">
            <a:avLst/>
          </a:prstGeom>
        </p:spPr>
      </p:pic>
      <p:pic>
        <p:nvPicPr>
          <p:cNvPr id="13" name="Picture 12">
            <a:extLst>
              <a:ext uri="{FF2B5EF4-FFF2-40B4-BE49-F238E27FC236}">
                <a16:creationId xmlns:a16="http://schemas.microsoft.com/office/drawing/2014/main" id="{28302D85-4573-AEBE-79DB-4F317C311434}"/>
              </a:ext>
            </a:extLst>
          </p:cNvPr>
          <p:cNvPicPr>
            <a:picLocks noChangeAspect="1"/>
          </p:cNvPicPr>
          <p:nvPr/>
        </p:nvPicPr>
        <p:blipFill>
          <a:blip r:embed="rId6"/>
          <a:stretch>
            <a:fillRect/>
          </a:stretch>
        </p:blipFill>
        <p:spPr>
          <a:xfrm>
            <a:off x="5551324" y="3498210"/>
            <a:ext cx="1774414" cy="3112315"/>
          </a:xfrm>
          <a:prstGeom prst="rect">
            <a:avLst/>
          </a:prstGeom>
        </p:spPr>
      </p:pic>
      <p:pic>
        <p:nvPicPr>
          <p:cNvPr id="15" name="Picture 14">
            <a:extLst>
              <a:ext uri="{FF2B5EF4-FFF2-40B4-BE49-F238E27FC236}">
                <a16:creationId xmlns:a16="http://schemas.microsoft.com/office/drawing/2014/main" id="{61A4BB77-0C2E-AFF1-F202-7BA07FEBD9D2}"/>
              </a:ext>
            </a:extLst>
          </p:cNvPr>
          <p:cNvPicPr>
            <a:picLocks noChangeAspect="1"/>
          </p:cNvPicPr>
          <p:nvPr/>
        </p:nvPicPr>
        <p:blipFill>
          <a:blip r:embed="rId7"/>
          <a:stretch>
            <a:fillRect/>
          </a:stretch>
        </p:blipFill>
        <p:spPr>
          <a:xfrm>
            <a:off x="7651869" y="3498210"/>
            <a:ext cx="1911581" cy="3112315"/>
          </a:xfrm>
          <a:prstGeom prst="rect">
            <a:avLst/>
          </a:prstGeom>
        </p:spPr>
      </p:pic>
    </p:spTree>
    <p:extLst>
      <p:ext uri="{BB962C8B-B14F-4D97-AF65-F5344CB8AC3E}">
        <p14:creationId xmlns:p14="http://schemas.microsoft.com/office/powerpoint/2010/main" val="6399921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2703">
        <p15:prstTrans prst="peelOff"/>
      </p:transition>
    </mc:Choice>
    <mc:Fallback xmlns="">
      <p:transition spd="slow" advTm="2703">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650555-BEA7-6CA7-73FB-CB7337CEE866}"/>
              </a:ext>
            </a:extLst>
          </p:cNvPr>
          <p:cNvSpPr>
            <a:spLocks noGrp="1"/>
          </p:cNvSpPr>
          <p:nvPr>
            <p:ph type="title"/>
          </p:nvPr>
        </p:nvSpPr>
        <p:spPr>
          <a:xfrm>
            <a:off x="1371600" y="685800"/>
            <a:ext cx="4601361" cy="648050"/>
          </a:xfrm>
        </p:spPr>
        <p:txBody>
          <a:bodyPr>
            <a:normAutofit fontScale="90000"/>
          </a:bodyPr>
          <a:lstStyle/>
          <a:p>
            <a:r>
              <a:rPr lang="en-IN" dirty="0"/>
              <a:t>LITERATURE REVIEW</a:t>
            </a:r>
          </a:p>
        </p:txBody>
      </p:sp>
      <p:sp>
        <p:nvSpPr>
          <p:cNvPr id="3" name="Content Placeholder 2">
            <a:extLst>
              <a:ext uri="{FF2B5EF4-FFF2-40B4-BE49-F238E27FC236}">
                <a16:creationId xmlns:a16="http://schemas.microsoft.com/office/drawing/2014/main" id="{8DD0FE31-7E27-2833-02B3-36543C4066D2}"/>
              </a:ext>
            </a:extLst>
          </p:cNvPr>
          <p:cNvSpPr>
            <a:spLocks noGrp="1"/>
          </p:cNvSpPr>
          <p:nvPr>
            <p:ph idx="1"/>
          </p:nvPr>
        </p:nvSpPr>
        <p:spPr>
          <a:xfrm>
            <a:off x="1145098" y="1256251"/>
            <a:ext cx="3712128" cy="4345497"/>
          </a:xfrm>
        </p:spPr>
        <p:txBody>
          <a:bodyPr>
            <a:normAutofit/>
          </a:bodyPr>
          <a:lstStyle/>
          <a:p>
            <a:r>
              <a:rPr lang="en-IN" sz="1600" dirty="0"/>
              <a:t>Murtaza, </a:t>
            </a:r>
            <a:r>
              <a:rPr lang="en-IN" sz="1600" dirty="0" err="1"/>
              <a:t>Harshal</a:t>
            </a:r>
            <a:r>
              <a:rPr lang="en-IN" sz="1600" dirty="0"/>
              <a:t>, shraddha [3] In this paper they used LSTM model for predicting the Stock prices.</a:t>
            </a:r>
          </a:p>
          <a:p>
            <a:r>
              <a:rPr lang="en-IN" sz="1600" dirty="0"/>
              <a:t>Long short term memory is one of the most successful RNN architectures it consists a memory cell which is a unit of computation that replaces the traditional </a:t>
            </a:r>
            <a:r>
              <a:rPr lang="en-IN" sz="1600" dirty="0" err="1"/>
              <a:t>artifical</a:t>
            </a:r>
            <a:r>
              <a:rPr lang="en-IN" sz="1600" dirty="0"/>
              <a:t> neurons in the hidden layer of the network</a:t>
            </a:r>
          </a:p>
          <a:p>
            <a:r>
              <a:rPr lang="en-US" sz="1600" dirty="0"/>
              <a:t>With these memory cells, networks are able to effectively associate memories and input remote in time</a:t>
            </a:r>
            <a:r>
              <a:rPr lang="en-IN" sz="1600" dirty="0"/>
              <a:t>, so that it can grasp the patterns dynamically over time with high prediction capacity and have given good accurate results </a:t>
            </a:r>
          </a:p>
        </p:txBody>
      </p:sp>
      <p:pic>
        <p:nvPicPr>
          <p:cNvPr id="7" name="Picture 6">
            <a:extLst>
              <a:ext uri="{FF2B5EF4-FFF2-40B4-BE49-F238E27FC236}">
                <a16:creationId xmlns:a16="http://schemas.microsoft.com/office/drawing/2014/main" id="{5361C22E-DF6C-A821-DAE7-DDB5D039F0D2}"/>
              </a:ext>
            </a:extLst>
          </p:cNvPr>
          <p:cNvPicPr>
            <a:picLocks noChangeAspect="1"/>
          </p:cNvPicPr>
          <p:nvPr/>
        </p:nvPicPr>
        <p:blipFill>
          <a:blip r:embed="rId2"/>
          <a:stretch>
            <a:fillRect/>
          </a:stretch>
        </p:blipFill>
        <p:spPr>
          <a:xfrm>
            <a:off x="4924338" y="1333850"/>
            <a:ext cx="2828739" cy="2034716"/>
          </a:xfrm>
          <a:prstGeom prst="rect">
            <a:avLst/>
          </a:prstGeom>
        </p:spPr>
      </p:pic>
      <p:pic>
        <p:nvPicPr>
          <p:cNvPr id="11" name="Picture 10">
            <a:extLst>
              <a:ext uri="{FF2B5EF4-FFF2-40B4-BE49-F238E27FC236}">
                <a16:creationId xmlns:a16="http://schemas.microsoft.com/office/drawing/2014/main" id="{90DE576D-37DF-9558-09F9-5983E200201C}"/>
              </a:ext>
            </a:extLst>
          </p:cNvPr>
          <p:cNvPicPr>
            <a:picLocks noChangeAspect="1"/>
          </p:cNvPicPr>
          <p:nvPr/>
        </p:nvPicPr>
        <p:blipFill>
          <a:blip r:embed="rId3"/>
          <a:stretch>
            <a:fillRect/>
          </a:stretch>
        </p:blipFill>
        <p:spPr>
          <a:xfrm>
            <a:off x="5206013" y="3341361"/>
            <a:ext cx="2065199" cy="175275"/>
          </a:xfrm>
          <a:prstGeom prst="rect">
            <a:avLst/>
          </a:prstGeom>
        </p:spPr>
      </p:pic>
      <p:pic>
        <p:nvPicPr>
          <p:cNvPr id="13" name="Picture 12">
            <a:extLst>
              <a:ext uri="{FF2B5EF4-FFF2-40B4-BE49-F238E27FC236}">
                <a16:creationId xmlns:a16="http://schemas.microsoft.com/office/drawing/2014/main" id="{555B01F5-EBC7-180C-1153-41220690A414}"/>
              </a:ext>
            </a:extLst>
          </p:cNvPr>
          <p:cNvPicPr>
            <a:picLocks noChangeAspect="1"/>
          </p:cNvPicPr>
          <p:nvPr/>
        </p:nvPicPr>
        <p:blipFill>
          <a:blip r:embed="rId4"/>
          <a:stretch>
            <a:fillRect/>
          </a:stretch>
        </p:blipFill>
        <p:spPr>
          <a:xfrm>
            <a:off x="8099824" y="1343761"/>
            <a:ext cx="2720576" cy="2027096"/>
          </a:xfrm>
          <a:prstGeom prst="rect">
            <a:avLst/>
          </a:prstGeom>
        </p:spPr>
      </p:pic>
      <p:pic>
        <p:nvPicPr>
          <p:cNvPr id="15" name="Picture 14">
            <a:extLst>
              <a:ext uri="{FF2B5EF4-FFF2-40B4-BE49-F238E27FC236}">
                <a16:creationId xmlns:a16="http://schemas.microsoft.com/office/drawing/2014/main" id="{0BA32924-37D9-C12F-D3B3-7F1C04811B06}"/>
              </a:ext>
            </a:extLst>
          </p:cNvPr>
          <p:cNvPicPr>
            <a:picLocks noChangeAspect="1"/>
          </p:cNvPicPr>
          <p:nvPr/>
        </p:nvPicPr>
        <p:blipFill>
          <a:blip r:embed="rId5"/>
          <a:stretch>
            <a:fillRect/>
          </a:stretch>
        </p:blipFill>
        <p:spPr>
          <a:xfrm>
            <a:off x="8363316" y="3343281"/>
            <a:ext cx="2042337" cy="198137"/>
          </a:xfrm>
          <a:prstGeom prst="rect">
            <a:avLst/>
          </a:prstGeom>
        </p:spPr>
      </p:pic>
      <p:pic>
        <p:nvPicPr>
          <p:cNvPr id="17" name="Picture 16">
            <a:extLst>
              <a:ext uri="{FF2B5EF4-FFF2-40B4-BE49-F238E27FC236}">
                <a16:creationId xmlns:a16="http://schemas.microsoft.com/office/drawing/2014/main" id="{785AEED2-FDB0-2788-B051-CF9626B44EC1}"/>
              </a:ext>
            </a:extLst>
          </p:cNvPr>
          <p:cNvPicPr>
            <a:picLocks noChangeAspect="1"/>
          </p:cNvPicPr>
          <p:nvPr/>
        </p:nvPicPr>
        <p:blipFill>
          <a:blip r:embed="rId6"/>
          <a:stretch>
            <a:fillRect/>
          </a:stretch>
        </p:blipFill>
        <p:spPr>
          <a:xfrm>
            <a:off x="5972961" y="3865663"/>
            <a:ext cx="3684753" cy="1736085"/>
          </a:xfrm>
          <a:prstGeom prst="rect">
            <a:avLst/>
          </a:prstGeom>
        </p:spPr>
      </p:pic>
    </p:spTree>
    <p:extLst>
      <p:ext uri="{BB962C8B-B14F-4D97-AF65-F5344CB8AC3E}">
        <p14:creationId xmlns:p14="http://schemas.microsoft.com/office/powerpoint/2010/main" val="198544487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2680">
        <p15:prstTrans prst="peelOff"/>
      </p:transition>
    </mc:Choice>
    <mc:Fallback xmlns="">
      <p:transition spd="slow" advTm="268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A9726-E4E3-CC46-B368-7D2896D96330}"/>
              </a:ext>
            </a:extLst>
          </p:cNvPr>
          <p:cNvSpPr>
            <a:spLocks noGrp="1"/>
          </p:cNvSpPr>
          <p:nvPr>
            <p:ph type="title"/>
          </p:nvPr>
        </p:nvSpPr>
        <p:spPr>
          <a:xfrm>
            <a:off x="1371600" y="175845"/>
            <a:ext cx="9601200" cy="712177"/>
          </a:xfrm>
        </p:spPr>
        <p:txBody>
          <a:bodyPr>
            <a:normAutofit/>
          </a:bodyPr>
          <a:lstStyle/>
          <a:p>
            <a:r>
              <a:rPr lang="en-IN" dirty="0"/>
              <a:t>LITERATURE REVIEW</a:t>
            </a:r>
          </a:p>
        </p:txBody>
      </p:sp>
      <p:sp>
        <p:nvSpPr>
          <p:cNvPr id="3" name="Content Placeholder 2">
            <a:extLst>
              <a:ext uri="{FF2B5EF4-FFF2-40B4-BE49-F238E27FC236}">
                <a16:creationId xmlns:a16="http://schemas.microsoft.com/office/drawing/2014/main" id="{45843A90-14F8-D50F-F66A-858557D818C8}"/>
              </a:ext>
            </a:extLst>
          </p:cNvPr>
          <p:cNvSpPr>
            <a:spLocks noGrp="1"/>
          </p:cNvSpPr>
          <p:nvPr>
            <p:ph idx="1"/>
          </p:nvPr>
        </p:nvSpPr>
        <p:spPr>
          <a:xfrm>
            <a:off x="1371600" y="1011115"/>
            <a:ext cx="10682654" cy="5750169"/>
          </a:xfrm>
        </p:spPr>
        <p:txBody>
          <a:bodyPr/>
          <a:lstStyle/>
          <a:p>
            <a:r>
              <a:rPr lang="en-IN" dirty="0"/>
              <a:t>In [6] proposed a stock price prediction model based on CNN-LSTM for the stock closing price of the next day forecasting</a:t>
            </a:r>
          </a:p>
          <a:p>
            <a:r>
              <a:rPr lang="en-IN" dirty="0"/>
              <a:t>CNN is used to extract the features of the input timeseries data and LSTM used for data forecasting</a:t>
            </a:r>
          </a:p>
        </p:txBody>
      </p:sp>
      <p:pic>
        <p:nvPicPr>
          <p:cNvPr id="5" name="Picture 4">
            <a:extLst>
              <a:ext uri="{FF2B5EF4-FFF2-40B4-BE49-F238E27FC236}">
                <a16:creationId xmlns:a16="http://schemas.microsoft.com/office/drawing/2014/main" id="{E4052234-15B7-2853-F904-054A0C15239A}"/>
              </a:ext>
            </a:extLst>
          </p:cNvPr>
          <p:cNvPicPr>
            <a:picLocks noChangeAspect="1"/>
          </p:cNvPicPr>
          <p:nvPr/>
        </p:nvPicPr>
        <p:blipFill>
          <a:blip r:embed="rId2"/>
          <a:stretch>
            <a:fillRect/>
          </a:stretch>
        </p:blipFill>
        <p:spPr>
          <a:xfrm>
            <a:off x="1377461" y="2519512"/>
            <a:ext cx="3177815" cy="2415749"/>
          </a:xfrm>
          <a:prstGeom prst="rect">
            <a:avLst/>
          </a:prstGeom>
        </p:spPr>
      </p:pic>
      <p:pic>
        <p:nvPicPr>
          <p:cNvPr id="7" name="Picture 6">
            <a:extLst>
              <a:ext uri="{FF2B5EF4-FFF2-40B4-BE49-F238E27FC236}">
                <a16:creationId xmlns:a16="http://schemas.microsoft.com/office/drawing/2014/main" id="{BEF1D28F-FFB9-C078-8703-2FD3989C5DD3}"/>
              </a:ext>
            </a:extLst>
          </p:cNvPr>
          <p:cNvPicPr>
            <a:picLocks noChangeAspect="1"/>
          </p:cNvPicPr>
          <p:nvPr/>
        </p:nvPicPr>
        <p:blipFill>
          <a:blip r:embed="rId3"/>
          <a:stretch>
            <a:fillRect/>
          </a:stretch>
        </p:blipFill>
        <p:spPr>
          <a:xfrm>
            <a:off x="5394170" y="2595718"/>
            <a:ext cx="4709568" cy="2339543"/>
          </a:xfrm>
          <a:prstGeom prst="rect">
            <a:avLst/>
          </a:prstGeom>
        </p:spPr>
      </p:pic>
      <p:pic>
        <p:nvPicPr>
          <p:cNvPr id="9" name="Picture 8">
            <a:extLst>
              <a:ext uri="{FF2B5EF4-FFF2-40B4-BE49-F238E27FC236}">
                <a16:creationId xmlns:a16="http://schemas.microsoft.com/office/drawing/2014/main" id="{52046A50-0019-6F5F-B6A7-0A16A217BCC8}"/>
              </a:ext>
            </a:extLst>
          </p:cNvPr>
          <p:cNvPicPr>
            <a:picLocks noChangeAspect="1"/>
          </p:cNvPicPr>
          <p:nvPr/>
        </p:nvPicPr>
        <p:blipFill>
          <a:blip r:embed="rId4"/>
          <a:stretch>
            <a:fillRect/>
          </a:stretch>
        </p:blipFill>
        <p:spPr>
          <a:xfrm>
            <a:off x="2513148" y="5371401"/>
            <a:ext cx="6462320" cy="1310754"/>
          </a:xfrm>
          <a:prstGeom prst="rect">
            <a:avLst/>
          </a:prstGeom>
        </p:spPr>
      </p:pic>
    </p:spTree>
    <p:extLst>
      <p:ext uri="{BB962C8B-B14F-4D97-AF65-F5344CB8AC3E}">
        <p14:creationId xmlns:p14="http://schemas.microsoft.com/office/powerpoint/2010/main" val="7245676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3FAB4D-CD83-FF6E-845F-07DD0B71FF7A}"/>
              </a:ext>
            </a:extLst>
          </p:cNvPr>
          <p:cNvSpPr>
            <a:spLocks noGrp="1"/>
          </p:cNvSpPr>
          <p:nvPr>
            <p:ph type="title"/>
          </p:nvPr>
        </p:nvSpPr>
        <p:spPr>
          <a:xfrm>
            <a:off x="1371600" y="685800"/>
            <a:ext cx="9601200" cy="589085"/>
          </a:xfrm>
        </p:spPr>
        <p:txBody>
          <a:bodyPr>
            <a:normAutofit fontScale="90000"/>
          </a:bodyPr>
          <a:lstStyle/>
          <a:p>
            <a:r>
              <a:rPr lang="en-IN" dirty="0"/>
              <a:t>LITERATURE REVIEW</a:t>
            </a:r>
          </a:p>
        </p:txBody>
      </p:sp>
      <p:sp>
        <p:nvSpPr>
          <p:cNvPr id="3" name="Content Placeholder 2">
            <a:extLst>
              <a:ext uri="{FF2B5EF4-FFF2-40B4-BE49-F238E27FC236}">
                <a16:creationId xmlns:a16="http://schemas.microsoft.com/office/drawing/2014/main" id="{AF5B0EDA-4234-D901-50C6-3E413D494F98}"/>
              </a:ext>
            </a:extLst>
          </p:cNvPr>
          <p:cNvSpPr>
            <a:spLocks noGrp="1"/>
          </p:cNvSpPr>
          <p:nvPr>
            <p:ph idx="1"/>
          </p:nvPr>
        </p:nvSpPr>
        <p:spPr>
          <a:xfrm>
            <a:off x="729762" y="1274885"/>
            <a:ext cx="11462238" cy="5363307"/>
          </a:xfrm>
        </p:spPr>
        <p:txBody>
          <a:bodyPr/>
          <a:lstStyle/>
          <a:p>
            <a:pPr lvl="1"/>
            <a:r>
              <a:rPr lang="en-IN" i="0" dirty="0"/>
              <a:t>In [7]  proposed a stock prediction model based on CNN-BISLSTM which uses stock data of last five trading days and predicting the closing price of the next trading day.</a:t>
            </a:r>
          </a:p>
          <a:p>
            <a:pPr lvl="1"/>
            <a:r>
              <a:rPr lang="en-IN" i="0" dirty="0"/>
              <a:t>CNN is used to extract the characteristics  of stock data, and BiSLSTM is used to predict the stock closing price.</a:t>
            </a:r>
          </a:p>
        </p:txBody>
      </p:sp>
      <p:pic>
        <p:nvPicPr>
          <p:cNvPr id="5" name="Picture 4">
            <a:extLst>
              <a:ext uri="{FF2B5EF4-FFF2-40B4-BE49-F238E27FC236}">
                <a16:creationId xmlns:a16="http://schemas.microsoft.com/office/drawing/2014/main" id="{3BDDD094-59E8-2D3D-8B82-2D6FCDC5FFDD}"/>
              </a:ext>
            </a:extLst>
          </p:cNvPr>
          <p:cNvPicPr>
            <a:picLocks noChangeAspect="1"/>
          </p:cNvPicPr>
          <p:nvPr/>
        </p:nvPicPr>
        <p:blipFill>
          <a:blip r:embed="rId2"/>
          <a:stretch>
            <a:fillRect/>
          </a:stretch>
        </p:blipFill>
        <p:spPr>
          <a:xfrm>
            <a:off x="1512278" y="2632020"/>
            <a:ext cx="3977985" cy="2385267"/>
          </a:xfrm>
          <a:prstGeom prst="rect">
            <a:avLst/>
          </a:prstGeom>
        </p:spPr>
      </p:pic>
      <p:pic>
        <p:nvPicPr>
          <p:cNvPr id="7" name="Picture 6">
            <a:extLst>
              <a:ext uri="{FF2B5EF4-FFF2-40B4-BE49-F238E27FC236}">
                <a16:creationId xmlns:a16="http://schemas.microsoft.com/office/drawing/2014/main" id="{DCC0B63A-52BA-E586-6D78-83C306B84A2C}"/>
              </a:ext>
            </a:extLst>
          </p:cNvPr>
          <p:cNvPicPr>
            <a:picLocks noChangeAspect="1"/>
          </p:cNvPicPr>
          <p:nvPr/>
        </p:nvPicPr>
        <p:blipFill>
          <a:blip r:embed="rId3"/>
          <a:stretch>
            <a:fillRect/>
          </a:stretch>
        </p:blipFill>
        <p:spPr>
          <a:xfrm>
            <a:off x="2424622" y="5090007"/>
            <a:ext cx="7719729" cy="1767993"/>
          </a:xfrm>
          <a:prstGeom prst="rect">
            <a:avLst/>
          </a:prstGeom>
        </p:spPr>
      </p:pic>
      <p:pic>
        <p:nvPicPr>
          <p:cNvPr id="9" name="Picture 8">
            <a:extLst>
              <a:ext uri="{FF2B5EF4-FFF2-40B4-BE49-F238E27FC236}">
                <a16:creationId xmlns:a16="http://schemas.microsoft.com/office/drawing/2014/main" id="{92F4C114-E059-A4A6-71E4-A23706A8D91D}"/>
              </a:ext>
            </a:extLst>
          </p:cNvPr>
          <p:cNvPicPr>
            <a:picLocks noChangeAspect="1"/>
          </p:cNvPicPr>
          <p:nvPr/>
        </p:nvPicPr>
        <p:blipFill>
          <a:blip r:embed="rId4"/>
          <a:stretch>
            <a:fillRect/>
          </a:stretch>
        </p:blipFill>
        <p:spPr>
          <a:xfrm>
            <a:off x="6563291" y="2775989"/>
            <a:ext cx="3848433" cy="2019475"/>
          </a:xfrm>
          <a:prstGeom prst="rect">
            <a:avLst/>
          </a:prstGeom>
        </p:spPr>
      </p:pic>
    </p:spTree>
    <p:extLst>
      <p:ext uri="{BB962C8B-B14F-4D97-AF65-F5344CB8AC3E}">
        <p14:creationId xmlns:p14="http://schemas.microsoft.com/office/powerpoint/2010/main" val="28591911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4B7BEA-813C-6F92-E01E-B3F446358CED}"/>
              </a:ext>
            </a:extLst>
          </p:cNvPr>
          <p:cNvSpPr>
            <a:spLocks noGrp="1"/>
          </p:cNvSpPr>
          <p:nvPr>
            <p:ph type="title"/>
          </p:nvPr>
        </p:nvSpPr>
        <p:spPr>
          <a:xfrm>
            <a:off x="1371600" y="685800"/>
            <a:ext cx="9601200" cy="808892"/>
          </a:xfrm>
        </p:spPr>
        <p:txBody>
          <a:bodyPr/>
          <a:lstStyle/>
          <a:p>
            <a:r>
              <a:rPr lang="en-IN" dirty="0"/>
              <a:t>LITERATURE REVIEW</a:t>
            </a:r>
          </a:p>
        </p:txBody>
      </p:sp>
      <p:sp>
        <p:nvSpPr>
          <p:cNvPr id="3" name="Content Placeholder 2">
            <a:extLst>
              <a:ext uri="{FF2B5EF4-FFF2-40B4-BE49-F238E27FC236}">
                <a16:creationId xmlns:a16="http://schemas.microsoft.com/office/drawing/2014/main" id="{3DD4E56D-B521-3204-3AB6-E31059B51689}"/>
              </a:ext>
            </a:extLst>
          </p:cNvPr>
          <p:cNvSpPr>
            <a:spLocks noGrp="1"/>
          </p:cNvSpPr>
          <p:nvPr>
            <p:ph idx="1"/>
          </p:nvPr>
        </p:nvSpPr>
        <p:spPr>
          <a:xfrm>
            <a:off x="1371600" y="1494692"/>
            <a:ext cx="10417629" cy="5117123"/>
          </a:xfrm>
        </p:spPr>
        <p:txBody>
          <a:bodyPr/>
          <a:lstStyle/>
          <a:p>
            <a:r>
              <a:rPr lang="en-IN" dirty="0"/>
              <a:t>In [8] proposed a model using LSTM with attention mechanism.</a:t>
            </a:r>
          </a:p>
          <a:p>
            <a:r>
              <a:rPr lang="en-IN" dirty="0"/>
              <a:t>Attention Mechanism is applied in stock forecasting mainly through the extraction of information in the news in an auxiliary role to judge price fluctuations.</a:t>
            </a:r>
          </a:p>
          <a:p>
            <a:r>
              <a:rPr lang="en-IN" dirty="0"/>
              <a:t>Uses soft attention mechanism which is more efficient to use the input information and obtain the result in a timely manner.</a:t>
            </a:r>
          </a:p>
          <a:p>
            <a:r>
              <a:rPr lang="en-IN" dirty="0"/>
              <a:t>Output of LSTM hidden layer passed to the input of the attention mechanism.</a:t>
            </a:r>
          </a:p>
          <a:p>
            <a:endParaRPr lang="en-IN" dirty="0"/>
          </a:p>
        </p:txBody>
      </p:sp>
      <p:pic>
        <p:nvPicPr>
          <p:cNvPr id="5" name="Picture 4">
            <a:extLst>
              <a:ext uri="{FF2B5EF4-FFF2-40B4-BE49-F238E27FC236}">
                <a16:creationId xmlns:a16="http://schemas.microsoft.com/office/drawing/2014/main" id="{30187E81-512C-E9AF-DFA1-02DB33F0F12D}"/>
              </a:ext>
            </a:extLst>
          </p:cNvPr>
          <p:cNvPicPr>
            <a:picLocks noChangeAspect="1"/>
          </p:cNvPicPr>
          <p:nvPr/>
        </p:nvPicPr>
        <p:blipFill>
          <a:blip r:embed="rId2"/>
          <a:stretch>
            <a:fillRect/>
          </a:stretch>
        </p:blipFill>
        <p:spPr>
          <a:xfrm>
            <a:off x="1667067" y="4053253"/>
            <a:ext cx="7852956" cy="1282545"/>
          </a:xfrm>
          <a:prstGeom prst="rect">
            <a:avLst/>
          </a:prstGeom>
        </p:spPr>
      </p:pic>
    </p:spTree>
    <p:extLst>
      <p:ext uri="{BB962C8B-B14F-4D97-AF65-F5344CB8AC3E}">
        <p14:creationId xmlns:p14="http://schemas.microsoft.com/office/powerpoint/2010/main" val="7003475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F0278C-ECD1-D637-C6E4-6324545763DA}"/>
              </a:ext>
            </a:extLst>
          </p:cNvPr>
          <p:cNvSpPr>
            <a:spLocks noGrp="1"/>
          </p:cNvSpPr>
          <p:nvPr>
            <p:ph type="title"/>
          </p:nvPr>
        </p:nvSpPr>
        <p:spPr/>
        <p:txBody>
          <a:bodyPr/>
          <a:lstStyle/>
          <a:p>
            <a:r>
              <a:rPr lang="en-IN" dirty="0"/>
              <a:t>PROPOSED APPROACH</a:t>
            </a:r>
          </a:p>
        </p:txBody>
      </p:sp>
      <p:sp>
        <p:nvSpPr>
          <p:cNvPr id="3" name="Content Placeholder 2">
            <a:extLst>
              <a:ext uri="{FF2B5EF4-FFF2-40B4-BE49-F238E27FC236}">
                <a16:creationId xmlns:a16="http://schemas.microsoft.com/office/drawing/2014/main" id="{08952B93-AE25-E1F2-1355-6F922D91ACB0}"/>
              </a:ext>
            </a:extLst>
          </p:cNvPr>
          <p:cNvSpPr>
            <a:spLocks noGrp="1"/>
          </p:cNvSpPr>
          <p:nvPr>
            <p:ph idx="1"/>
          </p:nvPr>
        </p:nvSpPr>
        <p:spPr>
          <a:xfrm>
            <a:off x="1371600" y="2286000"/>
            <a:ext cx="9601200" cy="4400026"/>
          </a:xfrm>
        </p:spPr>
        <p:txBody>
          <a:bodyPr>
            <a:normAutofit fontScale="77500" lnSpcReduction="20000"/>
          </a:bodyPr>
          <a:lstStyle/>
          <a:p>
            <a:r>
              <a:rPr lang="en-IN" dirty="0"/>
              <a:t>The CNN Layer is used to extract local features from the stock price time series.</a:t>
            </a:r>
          </a:p>
          <a:p>
            <a:r>
              <a:rPr lang="en-IN" dirty="0"/>
              <a:t>And then the extracted features are then passed to the </a:t>
            </a:r>
            <a:r>
              <a:rPr lang="en-IN" dirty="0" err="1"/>
              <a:t>BiLSTM</a:t>
            </a:r>
            <a:r>
              <a:rPr lang="en-IN" dirty="0"/>
              <a:t> layer with SLSTM cells.</a:t>
            </a:r>
          </a:p>
          <a:p>
            <a:r>
              <a:rPr lang="en-IN" dirty="0"/>
              <a:t>The Attention Mechanism can help the model to focus on important parts of the input sequence and learn the correlations between different time steps</a:t>
            </a:r>
          </a:p>
          <a:p>
            <a:r>
              <a:rPr lang="en-IN" dirty="0"/>
              <a:t>So the Attention Mechanism is then applied to the output of the </a:t>
            </a:r>
            <a:r>
              <a:rPr lang="en-IN" dirty="0" err="1"/>
              <a:t>BiLSTM</a:t>
            </a:r>
            <a:r>
              <a:rPr lang="en-IN" dirty="0"/>
              <a:t> layer with SLSTM cells which produces a weighted representation of the input sequence based on the importance of each time step.</a:t>
            </a:r>
          </a:p>
          <a:p>
            <a:r>
              <a:rPr lang="en-IN" dirty="0"/>
              <a:t>So we can combine these models so that we can use the time sequence of stock price data to obtain more reliable forecasting</a:t>
            </a:r>
          </a:p>
          <a:p>
            <a:r>
              <a:rPr lang="en-IN" dirty="0"/>
              <a:t>Basically we are going to build a model based on the short term dependencies Such as investor sentiment, news events and changes in trading volume and long term dependencies such as moving averages etc.</a:t>
            </a:r>
          </a:p>
          <a:p>
            <a:r>
              <a:rPr lang="en-IN" b="1" dirty="0"/>
              <a:t>CNN is suitable to capture the short term dependencies and fluctuations</a:t>
            </a:r>
          </a:p>
          <a:p>
            <a:r>
              <a:rPr lang="en-IN" b="1" dirty="0"/>
              <a:t>BISLSTM with Attention Mechanism  are popular because of the ability to handle sequential data and capture Long term dependencies</a:t>
            </a:r>
          </a:p>
          <a:p>
            <a:r>
              <a:rPr lang="en-IN" dirty="0"/>
              <a:t>We are going to build a Hybrid model for the stock price prediction</a:t>
            </a:r>
          </a:p>
          <a:p>
            <a:endParaRPr lang="en-IN" dirty="0"/>
          </a:p>
        </p:txBody>
      </p:sp>
    </p:spTree>
    <p:extLst>
      <p:ext uri="{BB962C8B-B14F-4D97-AF65-F5344CB8AC3E}">
        <p14:creationId xmlns:p14="http://schemas.microsoft.com/office/powerpoint/2010/main" val="7686679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2053">
        <p15:prstTrans prst="airplane"/>
      </p:transition>
    </mc:Choice>
    <mc:Fallback xmlns="">
      <p:transition spd="slow" advTm="2053">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B1B8489-8CBC-A663-98D7-C6CF27E6B1E7}"/>
              </a:ext>
            </a:extLst>
          </p:cNvPr>
          <p:cNvSpPr txBox="1"/>
          <p:nvPr/>
        </p:nvSpPr>
        <p:spPr>
          <a:xfrm>
            <a:off x="975220" y="402563"/>
            <a:ext cx="8101668" cy="769441"/>
          </a:xfrm>
          <a:prstGeom prst="rect">
            <a:avLst/>
          </a:prstGeom>
          <a:noFill/>
        </p:spPr>
        <p:txBody>
          <a:bodyPr wrap="square">
            <a:spAutoFit/>
          </a:bodyPr>
          <a:lstStyle/>
          <a:p>
            <a:r>
              <a:rPr lang="en-IN" sz="4400" dirty="0"/>
              <a:t>PROPOSED APPROACH (MODEL)</a:t>
            </a:r>
          </a:p>
        </p:txBody>
      </p:sp>
      <p:sp>
        <p:nvSpPr>
          <p:cNvPr id="6" name="Rectangle: Rounded Corners 5">
            <a:extLst>
              <a:ext uri="{FF2B5EF4-FFF2-40B4-BE49-F238E27FC236}">
                <a16:creationId xmlns:a16="http://schemas.microsoft.com/office/drawing/2014/main" id="{B8814E90-52AE-222E-8A2F-D7AC4EE607D9}"/>
              </a:ext>
            </a:extLst>
          </p:cNvPr>
          <p:cNvSpPr/>
          <p:nvPr/>
        </p:nvSpPr>
        <p:spPr>
          <a:xfrm>
            <a:off x="1129024" y="1717646"/>
            <a:ext cx="2676088" cy="118284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CNN</a:t>
            </a:r>
          </a:p>
        </p:txBody>
      </p:sp>
      <p:sp>
        <p:nvSpPr>
          <p:cNvPr id="7" name="Rectangle: Rounded Corners 6">
            <a:extLst>
              <a:ext uri="{FF2B5EF4-FFF2-40B4-BE49-F238E27FC236}">
                <a16:creationId xmlns:a16="http://schemas.microsoft.com/office/drawing/2014/main" id="{6D8BA619-E115-4F4E-480D-A28723C114EE}"/>
              </a:ext>
            </a:extLst>
          </p:cNvPr>
          <p:cNvSpPr/>
          <p:nvPr/>
        </p:nvSpPr>
        <p:spPr>
          <a:xfrm>
            <a:off x="5026054" y="1717646"/>
            <a:ext cx="2807511" cy="118284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BISLSTM WITH AM</a:t>
            </a:r>
          </a:p>
        </p:txBody>
      </p:sp>
      <p:sp>
        <p:nvSpPr>
          <p:cNvPr id="8" name="Oval 7">
            <a:extLst>
              <a:ext uri="{FF2B5EF4-FFF2-40B4-BE49-F238E27FC236}">
                <a16:creationId xmlns:a16="http://schemas.microsoft.com/office/drawing/2014/main" id="{C43378BC-C6DF-7940-3BD5-E2BACAC26B96}"/>
              </a:ext>
            </a:extLst>
          </p:cNvPr>
          <p:cNvSpPr/>
          <p:nvPr/>
        </p:nvSpPr>
        <p:spPr>
          <a:xfrm>
            <a:off x="9325762" y="1486948"/>
            <a:ext cx="1972354" cy="164424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CNN BISLSTM-AM</a:t>
            </a:r>
          </a:p>
        </p:txBody>
      </p:sp>
      <p:sp>
        <p:nvSpPr>
          <p:cNvPr id="9" name="Plus Sign 8">
            <a:extLst>
              <a:ext uri="{FF2B5EF4-FFF2-40B4-BE49-F238E27FC236}">
                <a16:creationId xmlns:a16="http://schemas.microsoft.com/office/drawing/2014/main" id="{1C3B19DA-6D3B-2CDA-D487-A46970015C9F}"/>
              </a:ext>
            </a:extLst>
          </p:cNvPr>
          <p:cNvSpPr/>
          <p:nvPr/>
        </p:nvSpPr>
        <p:spPr>
          <a:xfrm>
            <a:off x="4159718" y="1950963"/>
            <a:ext cx="511729" cy="656439"/>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Equals 9">
            <a:extLst>
              <a:ext uri="{FF2B5EF4-FFF2-40B4-BE49-F238E27FC236}">
                <a16:creationId xmlns:a16="http://schemas.microsoft.com/office/drawing/2014/main" id="{25CD49B8-C012-E1B4-2D53-6DB7C5D64698}"/>
              </a:ext>
            </a:extLst>
          </p:cNvPr>
          <p:cNvSpPr/>
          <p:nvPr/>
        </p:nvSpPr>
        <p:spPr>
          <a:xfrm>
            <a:off x="8330268" y="2116122"/>
            <a:ext cx="645953" cy="385894"/>
          </a:xfrm>
          <a:prstGeom prst="math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1" name="Rectangle: Single Corner Snipped 10">
            <a:extLst>
              <a:ext uri="{FF2B5EF4-FFF2-40B4-BE49-F238E27FC236}">
                <a16:creationId xmlns:a16="http://schemas.microsoft.com/office/drawing/2014/main" id="{BF8A2E8F-04EF-F04E-2DF2-674924587F29}"/>
              </a:ext>
            </a:extLst>
          </p:cNvPr>
          <p:cNvSpPr/>
          <p:nvPr/>
        </p:nvSpPr>
        <p:spPr>
          <a:xfrm>
            <a:off x="983609" y="4250599"/>
            <a:ext cx="3184498" cy="2527706"/>
          </a:xfrm>
          <a:prstGeom prst="snip1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To handle the short term Dependencies</a:t>
            </a:r>
            <a:endParaRPr lang="en-IN" dirty="0"/>
          </a:p>
        </p:txBody>
      </p:sp>
      <p:sp>
        <p:nvSpPr>
          <p:cNvPr id="12" name="Rectangle: Single Corner Snipped 11">
            <a:extLst>
              <a:ext uri="{FF2B5EF4-FFF2-40B4-BE49-F238E27FC236}">
                <a16:creationId xmlns:a16="http://schemas.microsoft.com/office/drawing/2014/main" id="{B732BF08-41D8-F3E7-FAF9-A8C633348FC4}"/>
              </a:ext>
            </a:extLst>
          </p:cNvPr>
          <p:cNvSpPr/>
          <p:nvPr/>
        </p:nvSpPr>
        <p:spPr>
          <a:xfrm>
            <a:off x="4806539" y="4242211"/>
            <a:ext cx="3246540" cy="2527706"/>
          </a:xfrm>
          <a:prstGeom prst="snip1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To handle the Long term Dependencies</a:t>
            </a:r>
            <a:endParaRPr lang="en-IN" dirty="0"/>
          </a:p>
        </p:txBody>
      </p:sp>
      <p:cxnSp>
        <p:nvCxnSpPr>
          <p:cNvPr id="13" name="Straight Arrow Connector 12">
            <a:extLst>
              <a:ext uri="{FF2B5EF4-FFF2-40B4-BE49-F238E27FC236}">
                <a16:creationId xmlns:a16="http://schemas.microsoft.com/office/drawing/2014/main" id="{F3388358-B4B9-B5F4-4552-9E7AA2BED17C}"/>
              </a:ext>
            </a:extLst>
          </p:cNvPr>
          <p:cNvCxnSpPr>
            <a:cxnSpLocks/>
            <a:stCxn id="6" idx="2"/>
          </p:cNvCxnSpPr>
          <p:nvPr/>
        </p:nvCxnSpPr>
        <p:spPr>
          <a:xfrm>
            <a:off x="2467068" y="2900493"/>
            <a:ext cx="0" cy="10570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46BF9A50-943C-5891-80E3-77FF47FDB209}"/>
              </a:ext>
            </a:extLst>
          </p:cNvPr>
          <p:cNvCxnSpPr>
            <a:cxnSpLocks/>
          </p:cNvCxnSpPr>
          <p:nvPr/>
        </p:nvCxnSpPr>
        <p:spPr>
          <a:xfrm>
            <a:off x="6419681" y="2845265"/>
            <a:ext cx="0" cy="10570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25275656"/>
      </p:ext>
    </p:extLst>
  </p:cSld>
  <p:clrMapOvr>
    <a:masterClrMapping/>
  </p:clrMapOvr>
  <mc:AlternateContent xmlns:mc="http://schemas.openxmlformats.org/markup-compatibility/2006" xmlns:p14="http://schemas.microsoft.com/office/powerpoint/2010/main">
    <mc:Choice Requires="p14">
      <p:transition spd="slow" p14:dur="1200" advTm="6788">
        <p:dissolve/>
      </p:transition>
    </mc:Choice>
    <mc:Fallback xmlns="">
      <p:transition spd="slow" advTm="6788">
        <p:dissolv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nodeType="click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wipe(down)">
                                      <p:cBhvr>
                                        <p:cTn id="14" dur="500"/>
                                        <p:tgtEl>
                                          <p:spTgt spid="13"/>
                                        </p:tgtEl>
                                      </p:cBhvr>
                                    </p:animEffect>
                                  </p:childTnLst>
                                </p:cTn>
                              </p:par>
                            </p:childTnLst>
                          </p:cTn>
                        </p:par>
                      </p:childTnLst>
                    </p:cTn>
                  </p:par>
                  <p:par>
                    <p:cTn id="15" fill="hold">
                      <p:stCondLst>
                        <p:cond delay="indefinite"/>
                      </p:stCondLst>
                      <p:childTnLst>
                        <p:par>
                          <p:cTn id="16" fill="hold">
                            <p:stCondLst>
                              <p:cond delay="0"/>
                            </p:stCondLst>
                            <p:childTnLst>
                              <p:par>
                                <p:cTn id="17" presetID="6" presetClass="entr" presetSubtype="16"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circle(in)">
                                      <p:cBhvr>
                                        <p:cTn id="19" dur="500"/>
                                        <p:tgtEl>
                                          <p:spTgt spid="11"/>
                                        </p:tgtEl>
                                      </p:cBhvr>
                                    </p:animEffect>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1000"/>
                                        <p:tgtEl>
                                          <p:spTgt spid="7"/>
                                        </p:tgtEl>
                                      </p:cBhvr>
                                    </p:animEffect>
                                    <p:anim calcmode="lin" valueType="num">
                                      <p:cBhvr>
                                        <p:cTn id="25" dur="1000" fill="hold"/>
                                        <p:tgtEl>
                                          <p:spTgt spid="7"/>
                                        </p:tgtEl>
                                        <p:attrNameLst>
                                          <p:attrName>ppt_x</p:attrName>
                                        </p:attrNameLst>
                                      </p:cBhvr>
                                      <p:tavLst>
                                        <p:tav tm="0">
                                          <p:val>
                                            <p:strVal val="#ppt_x"/>
                                          </p:val>
                                        </p:tav>
                                        <p:tav tm="100000">
                                          <p:val>
                                            <p:strVal val="#ppt_x"/>
                                          </p:val>
                                        </p:tav>
                                      </p:tavLst>
                                    </p:anim>
                                    <p:anim calcmode="lin" valueType="num">
                                      <p:cBhvr>
                                        <p:cTn id="26"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nodeType="click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wipe(down)">
                                      <p:cBhvr>
                                        <p:cTn id="31" dur="500"/>
                                        <p:tgtEl>
                                          <p:spTgt spid="16"/>
                                        </p:tgtEl>
                                      </p:cBhvr>
                                    </p:animEffect>
                                  </p:childTnLst>
                                </p:cTn>
                              </p:par>
                            </p:childTnLst>
                          </p:cTn>
                        </p:par>
                      </p:childTnLst>
                    </p:cTn>
                  </p:par>
                  <p:par>
                    <p:cTn id="32" fill="hold">
                      <p:stCondLst>
                        <p:cond delay="indefinite"/>
                      </p:stCondLst>
                      <p:childTnLst>
                        <p:par>
                          <p:cTn id="33" fill="hold">
                            <p:stCondLst>
                              <p:cond delay="0"/>
                            </p:stCondLst>
                            <p:childTnLst>
                              <p:par>
                                <p:cTn id="34" presetID="6" presetClass="entr" presetSubtype="16" fill="hold" grpId="0" nodeType="click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circle(in)">
                                      <p:cBhvr>
                                        <p:cTn id="36" dur="500"/>
                                        <p:tgtEl>
                                          <p:spTgt spid="12"/>
                                        </p:tgtEl>
                                      </p:cBhvr>
                                    </p:animEffect>
                                  </p:childTnLst>
                                </p:cTn>
                              </p:par>
                            </p:childTnLst>
                          </p:cTn>
                        </p:par>
                      </p:childTnLst>
                    </p:cTn>
                  </p:par>
                  <p:par>
                    <p:cTn id="37" fill="hold">
                      <p:stCondLst>
                        <p:cond delay="indefinite"/>
                      </p:stCondLst>
                      <p:childTnLst>
                        <p:par>
                          <p:cTn id="38" fill="hold">
                            <p:stCondLst>
                              <p:cond delay="0"/>
                            </p:stCondLst>
                            <p:childTnLst>
                              <p:par>
                                <p:cTn id="39" presetID="16" presetClass="entr" presetSubtype="21" fill="hold" grpId="0" nodeType="clickEffect">
                                  <p:stCondLst>
                                    <p:cond delay="0"/>
                                  </p:stCondLst>
                                  <p:childTnLst>
                                    <p:set>
                                      <p:cBhvr>
                                        <p:cTn id="40" dur="1" fill="hold">
                                          <p:stCondLst>
                                            <p:cond delay="0"/>
                                          </p:stCondLst>
                                        </p:cTn>
                                        <p:tgtEl>
                                          <p:spTgt spid="9"/>
                                        </p:tgtEl>
                                        <p:attrNameLst>
                                          <p:attrName>style.visibility</p:attrName>
                                        </p:attrNameLst>
                                      </p:cBhvr>
                                      <p:to>
                                        <p:strVal val="visible"/>
                                      </p:to>
                                    </p:set>
                                    <p:animEffect transition="in" filter="barn(inVertical)">
                                      <p:cBhvr>
                                        <p:cTn id="41" dur="500"/>
                                        <p:tgtEl>
                                          <p:spTgt spid="9"/>
                                        </p:tgtEl>
                                      </p:cBhvr>
                                    </p:animEffect>
                                  </p:childTnLst>
                                </p:cTn>
                              </p:par>
                            </p:childTnLst>
                          </p:cTn>
                        </p:par>
                      </p:childTnLst>
                    </p:cTn>
                  </p:par>
                  <p:par>
                    <p:cTn id="42" fill="hold">
                      <p:stCondLst>
                        <p:cond delay="indefinite"/>
                      </p:stCondLst>
                      <p:childTnLst>
                        <p:par>
                          <p:cTn id="43" fill="hold">
                            <p:stCondLst>
                              <p:cond delay="0"/>
                            </p:stCondLst>
                            <p:childTnLst>
                              <p:par>
                                <p:cTn id="44" presetID="16" presetClass="entr" presetSubtype="21" fill="hold" grpId="0" nodeType="clickEffect">
                                  <p:stCondLst>
                                    <p:cond delay="0"/>
                                  </p:stCondLst>
                                  <p:childTnLst>
                                    <p:set>
                                      <p:cBhvr>
                                        <p:cTn id="45" dur="1" fill="hold">
                                          <p:stCondLst>
                                            <p:cond delay="0"/>
                                          </p:stCondLst>
                                        </p:cTn>
                                        <p:tgtEl>
                                          <p:spTgt spid="10"/>
                                        </p:tgtEl>
                                        <p:attrNameLst>
                                          <p:attrName>style.visibility</p:attrName>
                                        </p:attrNameLst>
                                      </p:cBhvr>
                                      <p:to>
                                        <p:strVal val="visible"/>
                                      </p:to>
                                    </p:set>
                                    <p:animEffect transition="in" filter="barn(inVertical)">
                                      <p:cBhvr>
                                        <p:cTn id="46" dur="500"/>
                                        <p:tgtEl>
                                          <p:spTgt spid="10"/>
                                        </p:tgtEl>
                                      </p:cBhvr>
                                    </p:animEffect>
                                  </p:childTnLst>
                                </p:cTn>
                              </p:par>
                            </p:childTnLst>
                          </p:cTn>
                        </p:par>
                      </p:childTnLst>
                    </p:cTn>
                  </p:par>
                  <p:par>
                    <p:cTn id="47" fill="hold">
                      <p:stCondLst>
                        <p:cond delay="indefinite"/>
                      </p:stCondLst>
                      <p:childTnLst>
                        <p:par>
                          <p:cTn id="48" fill="hold">
                            <p:stCondLst>
                              <p:cond delay="0"/>
                            </p:stCondLst>
                            <p:childTnLst>
                              <p:par>
                                <p:cTn id="49" presetID="14" presetClass="entr" presetSubtype="10" fill="hold" grpId="0" nodeType="clickEffect">
                                  <p:stCondLst>
                                    <p:cond delay="0"/>
                                  </p:stCondLst>
                                  <p:childTnLst>
                                    <p:set>
                                      <p:cBhvr>
                                        <p:cTn id="50" dur="1" fill="hold">
                                          <p:stCondLst>
                                            <p:cond delay="0"/>
                                          </p:stCondLst>
                                        </p:cTn>
                                        <p:tgtEl>
                                          <p:spTgt spid="8"/>
                                        </p:tgtEl>
                                        <p:attrNameLst>
                                          <p:attrName>style.visibility</p:attrName>
                                        </p:attrNameLst>
                                      </p:cBhvr>
                                      <p:to>
                                        <p:strVal val="visible"/>
                                      </p:to>
                                    </p:set>
                                    <p:animEffect transition="in" filter="randombar(horizontal)">
                                      <p:cBhvr>
                                        <p:cTn id="5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CF8BC39C-5EB3-38F2-5A91-DB9622E029E5}"/>
              </a:ext>
            </a:extLst>
          </p:cNvPr>
          <p:cNvSpPr/>
          <p:nvPr/>
        </p:nvSpPr>
        <p:spPr>
          <a:xfrm>
            <a:off x="1037493" y="2321170"/>
            <a:ext cx="10700238" cy="157382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7200" b="1" u="sng" dirty="0"/>
              <a:t>IMPLEMENTATION</a:t>
            </a:r>
          </a:p>
        </p:txBody>
      </p:sp>
    </p:spTree>
    <p:extLst>
      <p:ext uri="{BB962C8B-B14F-4D97-AF65-F5344CB8AC3E}">
        <p14:creationId xmlns:p14="http://schemas.microsoft.com/office/powerpoint/2010/main" val="15207650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A9896A-DC66-86B7-6CC5-0B09C41354BD}"/>
              </a:ext>
            </a:extLst>
          </p:cNvPr>
          <p:cNvSpPr>
            <a:spLocks noGrp="1"/>
          </p:cNvSpPr>
          <p:nvPr>
            <p:ph type="title"/>
          </p:nvPr>
        </p:nvSpPr>
        <p:spPr>
          <a:xfrm>
            <a:off x="1371600" y="685800"/>
            <a:ext cx="9601200" cy="817685"/>
          </a:xfrm>
        </p:spPr>
        <p:txBody>
          <a:bodyPr/>
          <a:lstStyle/>
          <a:p>
            <a:r>
              <a:rPr lang="en-IN" dirty="0"/>
              <a:t>DATA PREPROCESSING</a:t>
            </a:r>
          </a:p>
        </p:txBody>
      </p:sp>
      <p:sp>
        <p:nvSpPr>
          <p:cNvPr id="3" name="Content Placeholder 2">
            <a:extLst>
              <a:ext uri="{FF2B5EF4-FFF2-40B4-BE49-F238E27FC236}">
                <a16:creationId xmlns:a16="http://schemas.microsoft.com/office/drawing/2014/main" id="{5E59DCB7-F89A-FD72-6F1D-7806185B4C32}"/>
              </a:ext>
            </a:extLst>
          </p:cNvPr>
          <p:cNvSpPr>
            <a:spLocks noGrp="1"/>
          </p:cNvSpPr>
          <p:nvPr>
            <p:ph idx="1"/>
          </p:nvPr>
        </p:nvSpPr>
        <p:spPr>
          <a:xfrm>
            <a:off x="1371600" y="1565031"/>
            <a:ext cx="8915400" cy="5029200"/>
          </a:xfrm>
        </p:spPr>
        <p:txBody>
          <a:bodyPr/>
          <a:lstStyle/>
          <a:p>
            <a:pPr marL="0" indent="0">
              <a:buNone/>
            </a:pPr>
            <a:r>
              <a:rPr lang="en-IN" sz="2000" dirty="0"/>
              <a:t>			</a:t>
            </a:r>
            <a:endParaRPr lang="en-IN" b="1" u="sng" dirty="0"/>
          </a:p>
          <a:p>
            <a:r>
              <a:rPr lang="en-IN" dirty="0"/>
              <a:t>First Need to Pre-process the data and then pass it into the Model</a:t>
            </a:r>
          </a:p>
          <a:p>
            <a:r>
              <a:rPr lang="en-IN" dirty="0"/>
              <a:t>Use Date as Index</a:t>
            </a:r>
          </a:p>
          <a:p>
            <a:r>
              <a:rPr lang="en-IN" dirty="0"/>
              <a:t>Replace the Null values with the mean of the column</a:t>
            </a:r>
          </a:p>
          <a:p>
            <a:r>
              <a:rPr lang="en-IN" dirty="0"/>
              <a:t>Normalize the data (Z-Score Normalization)</a:t>
            </a:r>
          </a:p>
          <a:p>
            <a:r>
              <a:rPr lang="en-IN" dirty="0"/>
              <a:t>Need to Reshape the data to pass into the model</a:t>
            </a:r>
          </a:p>
          <a:p>
            <a:r>
              <a:rPr lang="en-IN" dirty="0"/>
              <a:t>Split the data as Training, Validation, and Test </a:t>
            </a:r>
          </a:p>
          <a:p>
            <a:r>
              <a:rPr lang="en-IN" dirty="0"/>
              <a:t>Input Shape for the data that need to be passed into the model must be in the form (Batch Size, Sequence Length, No of Features)</a:t>
            </a:r>
          </a:p>
          <a:p>
            <a:r>
              <a:rPr lang="en-IN" dirty="0"/>
              <a:t>Sequence Length =7 (7 Days )</a:t>
            </a:r>
          </a:p>
          <a:p>
            <a:r>
              <a:rPr lang="en-IN" dirty="0"/>
              <a:t>No of Features =6 (Open, High, Low, Close, Volume, </a:t>
            </a:r>
            <a:r>
              <a:rPr lang="en-IN" dirty="0" err="1"/>
              <a:t>Adj</a:t>
            </a:r>
            <a:r>
              <a:rPr lang="en-IN" dirty="0"/>
              <a:t> close)</a:t>
            </a:r>
          </a:p>
          <a:p>
            <a:pPr marL="0" indent="0">
              <a:buNone/>
            </a:pPr>
            <a:endParaRPr lang="en-IN" dirty="0"/>
          </a:p>
          <a:p>
            <a:endParaRPr lang="en-IN" dirty="0"/>
          </a:p>
          <a:p>
            <a:endParaRPr lang="en-IN" dirty="0"/>
          </a:p>
          <a:p>
            <a:endParaRPr lang="en-IN" dirty="0"/>
          </a:p>
          <a:p>
            <a:endParaRPr lang="en-IN" dirty="0"/>
          </a:p>
          <a:p>
            <a:endParaRPr lang="en-IN" dirty="0"/>
          </a:p>
          <a:p>
            <a:endParaRPr lang="en-IN" dirty="0"/>
          </a:p>
          <a:p>
            <a:endParaRPr lang="en-IN" dirty="0"/>
          </a:p>
        </p:txBody>
      </p:sp>
      <p:pic>
        <p:nvPicPr>
          <p:cNvPr id="7" name="Picture 6">
            <a:extLst>
              <a:ext uri="{FF2B5EF4-FFF2-40B4-BE49-F238E27FC236}">
                <a16:creationId xmlns:a16="http://schemas.microsoft.com/office/drawing/2014/main" id="{2BF0AC80-270A-7F49-0370-438664AA8CA4}"/>
              </a:ext>
            </a:extLst>
          </p:cNvPr>
          <p:cNvPicPr>
            <a:picLocks noChangeAspect="1"/>
          </p:cNvPicPr>
          <p:nvPr/>
        </p:nvPicPr>
        <p:blipFill>
          <a:blip r:embed="rId2"/>
          <a:stretch>
            <a:fillRect/>
          </a:stretch>
        </p:blipFill>
        <p:spPr>
          <a:xfrm>
            <a:off x="6908952" y="3267173"/>
            <a:ext cx="1005927" cy="548688"/>
          </a:xfrm>
          <a:prstGeom prst="rect">
            <a:avLst/>
          </a:prstGeom>
        </p:spPr>
      </p:pic>
    </p:spTree>
    <p:extLst>
      <p:ext uri="{BB962C8B-B14F-4D97-AF65-F5344CB8AC3E}">
        <p14:creationId xmlns:p14="http://schemas.microsoft.com/office/powerpoint/2010/main" val="29688913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A9896A-DC66-86B7-6CC5-0B09C41354BD}"/>
              </a:ext>
            </a:extLst>
          </p:cNvPr>
          <p:cNvSpPr>
            <a:spLocks noGrp="1"/>
          </p:cNvSpPr>
          <p:nvPr>
            <p:ph type="title"/>
          </p:nvPr>
        </p:nvSpPr>
        <p:spPr>
          <a:xfrm>
            <a:off x="1371600" y="685800"/>
            <a:ext cx="9601200" cy="817685"/>
          </a:xfrm>
        </p:spPr>
        <p:txBody>
          <a:bodyPr>
            <a:normAutofit/>
          </a:bodyPr>
          <a:lstStyle/>
          <a:p>
            <a:r>
              <a:rPr lang="en-IN" dirty="0"/>
              <a:t>DATA PREPROCESSING</a:t>
            </a:r>
          </a:p>
        </p:txBody>
      </p:sp>
      <p:sp>
        <p:nvSpPr>
          <p:cNvPr id="3" name="Content Placeholder 2">
            <a:extLst>
              <a:ext uri="{FF2B5EF4-FFF2-40B4-BE49-F238E27FC236}">
                <a16:creationId xmlns:a16="http://schemas.microsoft.com/office/drawing/2014/main" id="{5E59DCB7-F89A-FD72-6F1D-7806185B4C32}"/>
              </a:ext>
            </a:extLst>
          </p:cNvPr>
          <p:cNvSpPr>
            <a:spLocks noGrp="1"/>
          </p:cNvSpPr>
          <p:nvPr>
            <p:ph idx="1"/>
          </p:nvPr>
        </p:nvSpPr>
        <p:spPr>
          <a:xfrm>
            <a:off x="1371599" y="1565031"/>
            <a:ext cx="10374923" cy="5029200"/>
          </a:xfrm>
        </p:spPr>
        <p:txBody>
          <a:bodyPr/>
          <a:lstStyle/>
          <a:p>
            <a:pPr marL="0" indent="0">
              <a:buNone/>
            </a:pPr>
            <a:r>
              <a:rPr lang="en-IN" sz="2000" dirty="0"/>
              <a:t>			</a:t>
            </a:r>
            <a:endParaRPr lang="en-IN" b="1" u="sng" dirty="0"/>
          </a:p>
          <a:p>
            <a:r>
              <a:rPr lang="en-IN" dirty="0"/>
              <a:t>Creating Sequential Data with the input data and the Sequence Length</a:t>
            </a:r>
          </a:p>
          <a:p>
            <a:r>
              <a:rPr lang="en-IN" dirty="0"/>
              <a:t>Dimensions of the Sequential Data (Sequence Length, Number of Features) =&gt;(7,6)</a:t>
            </a:r>
          </a:p>
          <a:p>
            <a:r>
              <a:rPr lang="en-IN" dirty="0"/>
              <a:t>Batch of Data is loaded Using the ‘</a:t>
            </a:r>
            <a:r>
              <a:rPr lang="en-IN" dirty="0" err="1"/>
              <a:t>DataLoader</a:t>
            </a:r>
            <a:r>
              <a:rPr lang="en-IN" dirty="0"/>
              <a:t>’ Object, Now Each Batch will have a Shape of (Batch Size, Sequence Length, Number of Features)</a:t>
            </a:r>
          </a:p>
          <a:p>
            <a:r>
              <a:rPr lang="en-IN" dirty="0"/>
              <a:t>Now Each Batch is passed through the Model</a:t>
            </a:r>
          </a:p>
          <a:p>
            <a:endParaRPr lang="en-IN" dirty="0"/>
          </a:p>
          <a:p>
            <a:endParaRPr lang="en-IN" dirty="0"/>
          </a:p>
          <a:p>
            <a:endParaRPr lang="en-IN" dirty="0"/>
          </a:p>
          <a:p>
            <a:endParaRPr lang="en-IN" dirty="0"/>
          </a:p>
          <a:p>
            <a:endParaRPr lang="en-IN" dirty="0"/>
          </a:p>
          <a:p>
            <a:endParaRPr lang="en-IN" dirty="0"/>
          </a:p>
          <a:p>
            <a:endParaRPr lang="en-IN" dirty="0"/>
          </a:p>
          <a:p>
            <a:endParaRPr lang="en-IN" dirty="0"/>
          </a:p>
        </p:txBody>
      </p:sp>
    </p:spTree>
    <p:extLst>
      <p:ext uri="{BB962C8B-B14F-4D97-AF65-F5344CB8AC3E}">
        <p14:creationId xmlns:p14="http://schemas.microsoft.com/office/powerpoint/2010/main" val="9999084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AA2867-9A47-CBF1-8C6E-C26DC1A91D8E}"/>
              </a:ext>
            </a:extLst>
          </p:cNvPr>
          <p:cNvSpPr>
            <a:spLocks noGrp="1"/>
          </p:cNvSpPr>
          <p:nvPr>
            <p:ph type="title"/>
          </p:nvPr>
        </p:nvSpPr>
        <p:spPr/>
        <p:txBody>
          <a:bodyPr/>
          <a:lstStyle/>
          <a:p>
            <a:r>
              <a:rPr lang="en-IN" dirty="0"/>
              <a:t>GROUP MEMBERS</a:t>
            </a:r>
          </a:p>
        </p:txBody>
      </p:sp>
      <p:sp>
        <p:nvSpPr>
          <p:cNvPr id="3" name="Content Placeholder 2">
            <a:extLst>
              <a:ext uri="{FF2B5EF4-FFF2-40B4-BE49-F238E27FC236}">
                <a16:creationId xmlns:a16="http://schemas.microsoft.com/office/drawing/2014/main" id="{0FD7CEA4-F415-C70D-DAC9-D89A87420BDE}"/>
              </a:ext>
            </a:extLst>
          </p:cNvPr>
          <p:cNvSpPr>
            <a:spLocks noGrp="1"/>
          </p:cNvSpPr>
          <p:nvPr>
            <p:ph idx="1"/>
          </p:nvPr>
        </p:nvSpPr>
        <p:spPr/>
        <p:txBody>
          <a:bodyPr/>
          <a:lstStyle/>
          <a:p>
            <a:r>
              <a:rPr lang="en-IN" dirty="0"/>
              <a:t>DASARI KARTHEEK (S20200010055)</a:t>
            </a:r>
          </a:p>
          <a:p>
            <a:r>
              <a:rPr lang="en-IN" dirty="0"/>
              <a:t>MEESALA SARAN TEJA SUMANTH(S20200010125)</a:t>
            </a:r>
          </a:p>
          <a:p>
            <a:r>
              <a:rPr lang="en-IN" dirty="0"/>
              <a:t>MARAPAKA BANNU DEEPAK(S20200010122)</a:t>
            </a:r>
          </a:p>
        </p:txBody>
      </p:sp>
    </p:spTree>
    <p:extLst>
      <p:ext uri="{BB962C8B-B14F-4D97-AF65-F5344CB8AC3E}">
        <p14:creationId xmlns:p14="http://schemas.microsoft.com/office/powerpoint/2010/main" val="85138094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3562">
        <p15:prstTrans prst="pageCurlDouble"/>
      </p:transition>
    </mc:Choice>
    <mc:Fallback xmlns="">
      <p:transition spd="slow" advTm="3562">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A9896A-DC66-86B7-6CC5-0B09C41354BD}"/>
              </a:ext>
            </a:extLst>
          </p:cNvPr>
          <p:cNvSpPr>
            <a:spLocks noGrp="1"/>
          </p:cNvSpPr>
          <p:nvPr>
            <p:ph type="title"/>
          </p:nvPr>
        </p:nvSpPr>
        <p:spPr>
          <a:xfrm>
            <a:off x="1371600" y="685800"/>
            <a:ext cx="9601200" cy="817685"/>
          </a:xfrm>
        </p:spPr>
        <p:txBody>
          <a:bodyPr/>
          <a:lstStyle/>
          <a:p>
            <a:r>
              <a:rPr lang="en-IN" dirty="0"/>
              <a:t>MODEL ARCHITECTURE (BASIC)</a:t>
            </a:r>
            <a:endParaRPr lang="en-IN" sz="3200" dirty="0"/>
          </a:p>
        </p:txBody>
      </p:sp>
      <p:sp>
        <p:nvSpPr>
          <p:cNvPr id="3" name="Content Placeholder 2">
            <a:extLst>
              <a:ext uri="{FF2B5EF4-FFF2-40B4-BE49-F238E27FC236}">
                <a16:creationId xmlns:a16="http://schemas.microsoft.com/office/drawing/2014/main" id="{5E59DCB7-F89A-FD72-6F1D-7806185B4C32}"/>
              </a:ext>
            </a:extLst>
          </p:cNvPr>
          <p:cNvSpPr>
            <a:spLocks noGrp="1"/>
          </p:cNvSpPr>
          <p:nvPr>
            <p:ph idx="1"/>
          </p:nvPr>
        </p:nvSpPr>
        <p:spPr>
          <a:xfrm>
            <a:off x="1371600" y="1565031"/>
            <a:ext cx="10744200" cy="5029200"/>
          </a:xfrm>
        </p:spPr>
        <p:txBody>
          <a:bodyPr/>
          <a:lstStyle/>
          <a:p>
            <a:pPr marL="530352" lvl="1" indent="0">
              <a:buNone/>
            </a:pPr>
            <a:r>
              <a:rPr lang="en-IN" dirty="0"/>
              <a:t>			</a:t>
            </a:r>
          </a:p>
          <a:p>
            <a:r>
              <a:rPr lang="en-IN" dirty="0"/>
              <a:t>Conv1d with Batch size 64, input features(input channels) 6, filters 32, Kernel size 1 </a:t>
            </a:r>
          </a:p>
          <a:p>
            <a:r>
              <a:rPr lang="en-IN" dirty="0"/>
              <a:t>(64,6,7) Input Shape to the Conv1d</a:t>
            </a:r>
          </a:p>
          <a:p>
            <a:r>
              <a:rPr lang="en-IN" dirty="0"/>
              <a:t>Activation Function Sigmoid for CNN Layer  (64,32,7)</a:t>
            </a:r>
          </a:p>
          <a:p>
            <a:r>
              <a:rPr lang="en-IN" dirty="0" err="1"/>
              <a:t>MaxPool</a:t>
            </a:r>
            <a:r>
              <a:rPr lang="en-IN" dirty="0"/>
              <a:t> Layer with Kernel Size 1  (64,7,32)</a:t>
            </a:r>
          </a:p>
          <a:p>
            <a:r>
              <a:rPr lang="en-IN" dirty="0"/>
              <a:t>BILSTM Layer with Input Size=32, Hidden Size=128,num_layers=2</a:t>
            </a:r>
          </a:p>
          <a:p>
            <a:r>
              <a:rPr lang="en-IN" dirty="0"/>
              <a:t>Activation Function Tanh for BILSTM Layer (64,7,256)</a:t>
            </a:r>
          </a:p>
          <a:p>
            <a:r>
              <a:rPr lang="en-IN" dirty="0"/>
              <a:t>Dense Layer Linear Function with 2*Hidden Size    (64,1) -&gt; Output shape</a:t>
            </a:r>
          </a:p>
          <a:p>
            <a:r>
              <a:rPr lang="en-IN" dirty="0"/>
              <a:t>MAE as Loss Function, Adam Optimizer, Learning Rate=0.0001</a:t>
            </a:r>
          </a:p>
          <a:p>
            <a:pPr marL="0" indent="0">
              <a:buNone/>
            </a:pPr>
            <a:endParaRPr lang="en-IN" dirty="0"/>
          </a:p>
          <a:p>
            <a:pPr marL="0" indent="0">
              <a:buNone/>
            </a:pPr>
            <a:endParaRPr lang="en-IN" dirty="0"/>
          </a:p>
          <a:p>
            <a:pPr marL="0" indent="0">
              <a:buNone/>
            </a:pPr>
            <a:endParaRPr lang="en-IN" dirty="0"/>
          </a:p>
          <a:p>
            <a:endParaRPr lang="en-IN" dirty="0"/>
          </a:p>
          <a:p>
            <a:endParaRPr lang="en-IN" dirty="0"/>
          </a:p>
        </p:txBody>
      </p:sp>
    </p:spTree>
    <p:extLst>
      <p:ext uri="{BB962C8B-B14F-4D97-AF65-F5344CB8AC3E}">
        <p14:creationId xmlns:p14="http://schemas.microsoft.com/office/powerpoint/2010/main" val="18961313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CA5618-D475-3F06-2689-4450F6F28747}"/>
              </a:ext>
            </a:extLst>
          </p:cNvPr>
          <p:cNvSpPr>
            <a:spLocks noGrp="1"/>
          </p:cNvSpPr>
          <p:nvPr>
            <p:ph type="title"/>
          </p:nvPr>
        </p:nvSpPr>
        <p:spPr>
          <a:xfrm>
            <a:off x="1295400" y="182461"/>
            <a:ext cx="9601200" cy="808139"/>
          </a:xfrm>
        </p:spPr>
        <p:txBody>
          <a:bodyPr/>
          <a:lstStyle/>
          <a:p>
            <a:r>
              <a:rPr lang="en-US" dirty="0"/>
              <a:t>MODEL ARCHITECTURE</a:t>
            </a:r>
            <a:endParaRPr lang="en-IN" dirty="0"/>
          </a:p>
        </p:txBody>
      </p:sp>
      <p:pic>
        <p:nvPicPr>
          <p:cNvPr id="7" name="Content Placeholder 6" descr="A stack of blue paper&#10;&#10;Description automatically generated">
            <a:extLst>
              <a:ext uri="{FF2B5EF4-FFF2-40B4-BE49-F238E27FC236}">
                <a16:creationId xmlns:a16="http://schemas.microsoft.com/office/drawing/2014/main" id="{CF0F25B5-B8EE-CF92-17B1-0252AA76AB01}"/>
              </a:ext>
            </a:extLst>
          </p:cNvPr>
          <p:cNvPicPr>
            <a:picLocks noGrp="1" noChangeAspect="1"/>
          </p:cNvPicPr>
          <p:nvPr>
            <p:ph idx="1"/>
          </p:nvPr>
        </p:nvPicPr>
        <p:blipFill>
          <a:blip r:embed="rId2"/>
          <a:stretch>
            <a:fillRect/>
          </a:stretch>
        </p:blipFill>
        <p:spPr>
          <a:xfrm>
            <a:off x="1391321" y="990600"/>
            <a:ext cx="1418991" cy="1653100"/>
          </a:xfrm>
        </p:spPr>
      </p:pic>
      <p:sp>
        <p:nvSpPr>
          <p:cNvPr id="8" name="TextBox 7">
            <a:extLst>
              <a:ext uri="{FF2B5EF4-FFF2-40B4-BE49-F238E27FC236}">
                <a16:creationId xmlns:a16="http://schemas.microsoft.com/office/drawing/2014/main" id="{7C0CA47B-2D8B-AB69-4056-186CE4D91D52}"/>
              </a:ext>
            </a:extLst>
          </p:cNvPr>
          <p:cNvSpPr txBox="1"/>
          <p:nvPr/>
        </p:nvSpPr>
        <p:spPr>
          <a:xfrm>
            <a:off x="1068897" y="2743200"/>
            <a:ext cx="2244754" cy="369332"/>
          </a:xfrm>
          <a:prstGeom prst="rect">
            <a:avLst/>
          </a:prstGeom>
          <a:noFill/>
        </p:spPr>
        <p:txBody>
          <a:bodyPr wrap="square" rtlCol="0">
            <a:spAutoFit/>
          </a:bodyPr>
          <a:lstStyle/>
          <a:p>
            <a:r>
              <a:rPr lang="en-US" dirty="0"/>
              <a:t>Input sequence data</a:t>
            </a:r>
            <a:endParaRPr lang="en-IN" dirty="0"/>
          </a:p>
        </p:txBody>
      </p:sp>
      <p:pic>
        <p:nvPicPr>
          <p:cNvPr id="45" name="Content Placeholder 11" descr="A couple of circles on a white background&#10;&#10;Description automatically generated">
            <a:extLst>
              <a:ext uri="{FF2B5EF4-FFF2-40B4-BE49-F238E27FC236}">
                <a16:creationId xmlns:a16="http://schemas.microsoft.com/office/drawing/2014/main" id="{FC596BBF-5B82-52B6-69AD-24779B10F940}"/>
              </a:ext>
            </a:extLst>
          </p:cNvPr>
          <p:cNvPicPr>
            <a:picLocks noChangeAspect="1"/>
          </p:cNvPicPr>
          <p:nvPr/>
        </p:nvPicPr>
        <p:blipFill>
          <a:blip r:embed="rId3"/>
          <a:stretch>
            <a:fillRect/>
          </a:stretch>
        </p:blipFill>
        <p:spPr>
          <a:xfrm>
            <a:off x="4405019" y="2800216"/>
            <a:ext cx="2484335" cy="396274"/>
          </a:xfrm>
          <a:prstGeom prst="rect">
            <a:avLst/>
          </a:prstGeom>
        </p:spPr>
      </p:pic>
      <p:pic>
        <p:nvPicPr>
          <p:cNvPr id="46" name="Content Placeholder 11" descr="A couple of circles on a white background&#10;&#10;Description automatically generated">
            <a:extLst>
              <a:ext uri="{FF2B5EF4-FFF2-40B4-BE49-F238E27FC236}">
                <a16:creationId xmlns:a16="http://schemas.microsoft.com/office/drawing/2014/main" id="{3736D628-83DE-1883-3A44-D8FC2F6586E3}"/>
              </a:ext>
            </a:extLst>
          </p:cNvPr>
          <p:cNvPicPr>
            <a:picLocks noChangeAspect="1"/>
          </p:cNvPicPr>
          <p:nvPr/>
        </p:nvPicPr>
        <p:blipFill>
          <a:blip r:embed="rId3"/>
          <a:stretch>
            <a:fillRect/>
          </a:stretch>
        </p:blipFill>
        <p:spPr>
          <a:xfrm>
            <a:off x="4574197" y="2602079"/>
            <a:ext cx="2484335" cy="396274"/>
          </a:xfrm>
          <a:prstGeom prst="rect">
            <a:avLst/>
          </a:prstGeom>
        </p:spPr>
      </p:pic>
      <p:pic>
        <p:nvPicPr>
          <p:cNvPr id="47" name="Content Placeholder 11" descr="A couple of circles on a white background&#10;&#10;Description automatically generated">
            <a:extLst>
              <a:ext uri="{FF2B5EF4-FFF2-40B4-BE49-F238E27FC236}">
                <a16:creationId xmlns:a16="http://schemas.microsoft.com/office/drawing/2014/main" id="{F30A9782-1D18-F9F5-F6B0-D72DDE23F577}"/>
              </a:ext>
            </a:extLst>
          </p:cNvPr>
          <p:cNvPicPr>
            <a:picLocks noChangeAspect="1"/>
          </p:cNvPicPr>
          <p:nvPr/>
        </p:nvPicPr>
        <p:blipFill>
          <a:blip r:embed="rId3"/>
          <a:stretch>
            <a:fillRect/>
          </a:stretch>
        </p:blipFill>
        <p:spPr>
          <a:xfrm>
            <a:off x="4743375" y="2403942"/>
            <a:ext cx="2484335" cy="396274"/>
          </a:xfrm>
          <a:prstGeom prst="rect">
            <a:avLst/>
          </a:prstGeom>
        </p:spPr>
      </p:pic>
      <p:pic>
        <p:nvPicPr>
          <p:cNvPr id="48" name="Content Placeholder 11" descr="A couple of circles on a white background&#10;&#10;Description automatically generated">
            <a:extLst>
              <a:ext uri="{FF2B5EF4-FFF2-40B4-BE49-F238E27FC236}">
                <a16:creationId xmlns:a16="http://schemas.microsoft.com/office/drawing/2014/main" id="{9AA67E87-7C7A-139E-24A3-D4D46D1A3D9F}"/>
              </a:ext>
            </a:extLst>
          </p:cNvPr>
          <p:cNvPicPr>
            <a:picLocks noChangeAspect="1"/>
          </p:cNvPicPr>
          <p:nvPr/>
        </p:nvPicPr>
        <p:blipFill>
          <a:blip r:embed="rId3"/>
          <a:stretch>
            <a:fillRect/>
          </a:stretch>
        </p:blipFill>
        <p:spPr>
          <a:xfrm>
            <a:off x="4912553" y="2202607"/>
            <a:ext cx="2484335" cy="396274"/>
          </a:xfrm>
          <a:prstGeom prst="rect">
            <a:avLst/>
          </a:prstGeom>
        </p:spPr>
      </p:pic>
      <p:sp>
        <p:nvSpPr>
          <p:cNvPr id="49" name="Rectangle 48">
            <a:extLst>
              <a:ext uri="{FF2B5EF4-FFF2-40B4-BE49-F238E27FC236}">
                <a16:creationId xmlns:a16="http://schemas.microsoft.com/office/drawing/2014/main" id="{082EA9FF-AB19-225F-B1C8-C9BCF1F48E71}"/>
              </a:ext>
            </a:extLst>
          </p:cNvPr>
          <p:cNvSpPr/>
          <p:nvPr/>
        </p:nvSpPr>
        <p:spPr>
          <a:xfrm>
            <a:off x="5234828" y="1246115"/>
            <a:ext cx="412358" cy="396274"/>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IN" dirty="0"/>
          </a:p>
        </p:txBody>
      </p:sp>
      <p:sp>
        <p:nvSpPr>
          <p:cNvPr id="50" name="Rectangle 49">
            <a:extLst>
              <a:ext uri="{FF2B5EF4-FFF2-40B4-BE49-F238E27FC236}">
                <a16:creationId xmlns:a16="http://schemas.microsoft.com/office/drawing/2014/main" id="{F7CC5AF5-45C5-6929-6564-8F48DC8AB339}"/>
              </a:ext>
            </a:extLst>
          </p:cNvPr>
          <p:cNvSpPr/>
          <p:nvPr/>
        </p:nvSpPr>
        <p:spPr>
          <a:xfrm>
            <a:off x="5129269" y="1345183"/>
            <a:ext cx="412358" cy="396274"/>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IN"/>
          </a:p>
        </p:txBody>
      </p:sp>
      <p:sp>
        <p:nvSpPr>
          <p:cNvPr id="51" name="Rectangle 50">
            <a:extLst>
              <a:ext uri="{FF2B5EF4-FFF2-40B4-BE49-F238E27FC236}">
                <a16:creationId xmlns:a16="http://schemas.microsoft.com/office/drawing/2014/main" id="{08B5AB51-6932-B615-9E92-91933FE819C1}"/>
              </a:ext>
            </a:extLst>
          </p:cNvPr>
          <p:cNvSpPr/>
          <p:nvPr/>
        </p:nvSpPr>
        <p:spPr>
          <a:xfrm>
            <a:off x="5360716" y="1141711"/>
            <a:ext cx="412358" cy="396274"/>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IN"/>
          </a:p>
        </p:txBody>
      </p:sp>
      <p:sp>
        <p:nvSpPr>
          <p:cNvPr id="52" name="Rectangle 51">
            <a:extLst>
              <a:ext uri="{FF2B5EF4-FFF2-40B4-BE49-F238E27FC236}">
                <a16:creationId xmlns:a16="http://schemas.microsoft.com/office/drawing/2014/main" id="{FD19D858-4DB0-8D1E-BF2B-D57788D3B549}"/>
              </a:ext>
            </a:extLst>
          </p:cNvPr>
          <p:cNvSpPr/>
          <p:nvPr/>
        </p:nvSpPr>
        <p:spPr>
          <a:xfrm>
            <a:off x="5486604" y="1049577"/>
            <a:ext cx="412358" cy="396274"/>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IN"/>
          </a:p>
        </p:txBody>
      </p:sp>
      <p:sp>
        <p:nvSpPr>
          <p:cNvPr id="53" name="Rectangle 52">
            <a:extLst>
              <a:ext uri="{FF2B5EF4-FFF2-40B4-BE49-F238E27FC236}">
                <a16:creationId xmlns:a16="http://schemas.microsoft.com/office/drawing/2014/main" id="{8227DEBB-1F44-15F4-F33A-894FB03882D0}"/>
              </a:ext>
            </a:extLst>
          </p:cNvPr>
          <p:cNvSpPr/>
          <p:nvPr/>
        </p:nvSpPr>
        <p:spPr>
          <a:xfrm>
            <a:off x="5612492" y="957443"/>
            <a:ext cx="412358" cy="396274"/>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IN"/>
          </a:p>
        </p:txBody>
      </p:sp>
      <p:sp>
        <p:nvSpPr>
          <p:cNvPr id="54" name="Rectangle 53">
            <a:extLst>
              <a:ext uri="{FF2B5EF4-FFF2-40B4-BE49-F238E27FC236}">
                <a16:creationId xmlns:a16="http://schemas.microsoft.com/office/drawing/2014/main" id="{7FB615CF-ECDB-3126-5D8E-85E861E065D9}"/>
              </a:ext>
            </a:extLst>
          </p:cNvPr>
          <p:cNvSpPr/>
          <p:nvPr/>
        </p:nvSpPr>
        <p:spPr>
          <a:xfrm>
            <a:off x="5718051" y="858375"/>
            <a:ext cx="412358" cy="396274"/>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IN"/>
          </a:p>
        </p:txBody>
      </p:sp>
      <p:sp>
        <p:nvSpPr>
          <p:cNvPr id="55" name="Rectangle 54">
            <a:extLst>
              <a:ext uri="{FF2B5EF4-FFF2-40B4-BE49-F238E27FC236}">
                <a16:creationId xmlns:a16="http://schemas.microsoft.com/office/drawing/2014/main" id="{57C99C51-9E9D-63A9-2B20-8508991FDF6F}"/>
              </a:ext>
            </a:extLst>
          </p:cNvPr>
          <p:cNvSpPr/>
          <p:nvPr/>
        </p:nvSpPr>
        <p:spPr>
          <a:xfrm>
            <a:off x="6305511" y="1275086"/>
            <a:ext cx="412358" cy="396274"/>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IN" dirty="0"/>
          </a:p>
        </p:txBody>
      </p:sp>
      <p:sp>
        <p:nvSpPr>
          <p:cNvPr id="56" name="Rectangle 55">
            <a:extLst>
              <a:ext uri="{FF2B5EF4-FFF2-40B4-BE49-F238E27FC236}">
                <a16:creationId xmlns:a16="http://schemas.microsoft.com/office/drawing/2014/main" id="{E723B49E-49B0-EF2E-4D4A-8C1446E583C0}"/>
              </a:ext>
            </a:extLst>
          </p:cNvPr>
          <p:cNvSpPr/>
          <p:nvPr/>
        </p:nvSpPr>
        <p:spPr>
          <a:xfrm>
            <a:off x="6199952" y="1374154"/>
            <a:ext cx="412358" cy="396274"/>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IN"/>
          </a:p>
        </p:txBody>
      </p:sp>
      <p:sp>
        <p:nvSpPr>
          <p:cNvPr id="57" name="Rectangle 56">
            <a:extLst>
              <a:ext uri="{FF2B5EF4-FFF2-40B4-BE49-F238E27FC236}">
                <a16:creationId xmlns:a16="http://schemas.microsoft.com/office/drawing/2014/main" id="{0D64C015-78B2-6DBA-C8C3-A7FB7D0C97F3}"/>
              </a:ext>
            </a:extLst>
          </p:cNvPr>
          <p:cNvSpPr/>
          <p:nvPr/>
        </p:nvSpPr>
        <p:spPr>
          <a:xfrm>
            <a:off x="6431399" y="1170682"/>
            <a:ext cx="412358" cy="396274"/>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IN"/>
          </a:p>
        </p:txBody>
      </p:sp>
      <p:sp>
        <p:nvSpPr>
          <p:cNvPr id="58" name="Rectangle 57">
            <a:extLst>
              <a:ext uri="{FF2B5EF4-FFF2-40B4-BE49-F238E27FC236}">
                <a16:creationId xmlns:a16="http://schemas.microsoft.com/office/drawing/2014/main" id="{B4406D1B-44F7-DD3A-2544-B6F8AEF50BAC}"/>
              </a:ext>
            </a:extLst>
          </p:cNvPr>
          <p:cNvSpPr/>
          <p:nvPr/>
        </p:nvSpPr>
        <p:spPr>
          <a:xfrm>
            <a:off x="6557287" y="1078548"/>
            <a:ext cx="412358" cy="396274"/>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IN"/>
          </a:p>
        </p:txBody>
      </p:sp>
      <p:sp>
        <p:nvSpPr>
          <p:cNvPr id="59" name="Rectangle 58">
            <a:extLst>
              <a:ext uri="{FF2B5EF4-FFF2-40B4-BE49-F238E27FC236}">
                <a16:creationId xmlns:a16="http://schemas.microsoft.com/office/drawing/2014/main" id="{B382A7C6-3DBB-0949-1201-B804CC8749E3}"/>
              </a:ext>
            </a:extLst>
          </p:cNvPr>
          <p:cNvSpPr/>
          <p:nvPr/>
        </p:nvSpPr>
        <p:spPr>
          <a:xfrm>
            <a:off x="6683175" y="986414"/>
            <a:ext cx="412358" cy="396274"/>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IN"/>
          </a:p>
        </p:txBody>
      </p:sp>
      <p:sp>
        <p:nvSpPr>
          <p:cNvPr id="60" name="Rectangle 59">
            <a:extLst>
              <a:ext uri="{FF2B5EF4-FFF2-40B4-BE49-F238E27FC236}">
                <a16:creationId xmlns:a16="http://schemas.microsoft.com/office/drawing/2014/main" id="{EC5A2E85-0DD4-AB26-AB18-4FFDCF11F387}"/>
              </a:ext>
            </a:extLst>
          </p:cNvPr>
          <p:cNvSpPr/>
          <p:nvPr/>
        </p:nvSpPr>
        <p:spPr>
          <a:xfrm>
            <a:off x="6788734" y="887346"/>
            <a:ext cx="412358" cy="396274"/>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IN"/>
          </a:p>
        </p:txBody>
      </p:sp>
      <p:sp>
        <p:nvSpPr>
          <p:cNvPr id="61" name="Rectangle 60">
            <a:extLst>
              <a:ext uri="{FF2B5EF4-FFF2-40B4-BE49-F238E27FC236}">
                <a16:creationId xmlns:a16="http://schemas.microsoft.com/office/drawing/2014/main" id="{612BEBD2-8031-4045-1C09-223EA686C5DF}"/>
              </a:ext>
            </a:extLst>
          </p:cNvPr>
          <p:cNvSpPr/>
          <p:nvPr/>
        </p:nvSpPr>
        <p:spPr>
          <a:xfrm>
            <a:off x="7361079" y="1330755"/>
            <a:ext cx="412358" cy="396274"/>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IN" dirty="0"/>
          </a:p>
        </p:txBody>
      </p:sp>
      <p:sp>
        <p:nvSpPr>
          <p:cNvPr id="62" name="Rectangle 61">
            <a:extLst>
              <a:ext uri="{FF2B5EF4-FFF2-40B4-BE49-F238E27FC236}">
                <a16:creationId xmlns:a16="http://schemas.microsoft.com/office/drawing/2014/main" id="{C2BDBF43-80F5-E678-2901-8A4D3816B2B9}"/>
              </a:ext>
            </a:extLst>
          </p:cNvPr>
          <p:cNvSpPr/>
          <p:nvPr/>
        </p:nvSpPr>
        <p:spPr>
          <a:xfrm>
            <a:off x="7255520" y="1429823"/>
            <a:ext cx="412358" cy="396274"/>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IN"/>
          </a:p>
        </p:txBody>
      </p:sp>
      <p:sp>
        <p:nvSpPr>
          <p:cNvPr id="63" name="Rectangle 62">
            <a:extLst>
              <a:ext uri="{FF2B5EF4-FFF2-40B4-BE49-F238E27FC236}">
                <a16:creationId xmlns:a16="http://schemas.microsoft.com/office/drawing/2014/main" id="{A8571229-5CFC-98C0-30A8-29523F7D15AC}"/>
              </a:ext>
            </a:extLst>
          </p:cNvPr>
          <p:cNvSpPr/>
          <p:nvPr/>
        </p:nvSpPr>
        <p:spPr>
          <a:xfrm>
            <a:off x="7486967" y="1226351"/>
            <a:ext cx="412358" cy="396274"/>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IN"/>
          </a:p>
        </p:txBody>
      </p:sp>
      <p:sp>
        <p:nvSpPr>
          <p:cNvPr id="64" name="Rectangle 63">
            <a:extLst>
              <a:ext uri="{FF2B5EF4-FFF2-40B4-BE49-F238E27FC236}">
                <a16:creationId xmlns:a16="http://schemas.microsoft.com/office/drawing/2014/main" id="{7D53BD53-C873-04C9-8521-AC8F3A7EEF3C}"/>
              </a:ext>
            </a:extLst>
          </p:cNvPr>
          <p:cNvSpPr/>
          <p:nvPr/>
        </p:nvSpPr>
        <p:spPr>
          <a:xfrm>
            <a:off x="7612855" y="1134217"/>
            <a:ext cx="412358" cy="396274"/>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IN"/>
          </a:p>
        </p:txBody>
      </p:sp>
      <p:sp>
        <p:nvSpPr>
          <p:cNvPr id="65" name="Rectangle 64">
            <a:extLst>
              <a:ext uri="{FF2B5EF4-FFF2-40B4-BE49-F238E27FC236}">
                <a16:creationId xmlns:a16="http://schemas.microsoft.com/office/drawing/2014/main" id="{21A4D8A7-F45D-A525-37CC-BC6019B8086E}"/>
              </a:ext>
            </a:extLst>
          </p:cNvPr>
          <p:cNvSpPr/>
          <p:nvPr/>
        </p:nvSpPr>
        <p:spPr>
          <a:xfrm>
            <a:off x="7738743" y="1042083"/>
            <a:ext cx="412358" cy="396274"/>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IN"/>
          </a:p>
        </p:txBody>
      </p:sp>
      <p:sp>
        <p:nvSpPr>
          <p:cNvPr id="66" name="Rectangle 65">
            <a:extLst>
              <a:ext uri="{FF2B5EF4-FFF2-40B4-BE49-F238E27FC236}">
                <a16:creationId xmlns:a16="http://schemas.microsoft.com/office/drawing/2014/main" id="{FF9B6502-EE36-75CE-1388-43467EBC1AD3}"/>
              </a:ext>
            </a:extLst>
          </p:cNvPr>
          <p:cNvSpPr/>
          <p:nvPr/>
        </p:nvSpPr>
        <p:spPr>
          <a:xfrm>
            <a:off x="7844302" y="943015"/>
            <a:ext cx="412358" cy="396274"/>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IN"/>
          </a:p>
        </p:txBody>
      </p:sp>
      <p:sp>
        <p:nvSpPr>
          <p:cNvPr id="67" name="Rectangle 66">
            <a:extLst>
              <a:ext uri="{FF2B5EF4-FFF2-40B4-BE49-F238E27FC236}">
                <a16:creationId xmlns:a16="http://schemas.microsoft.com/office/drawing/2014/main" id="{D0639FCD-F58B-69C7-6448-15C01488D370}"/>
              </a:ext>
            </a:extLst>
          </p:cNvPr>
          <p:cNvSpPr/>
          <p:nvPr/>
        </p:nvSpPr>
        <p:spPr>
          <a:xfrm>
            <a:off x="8610983" y="963204"/>
            <a:ext cx="1469992" cy="530867"/>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sz="1400" dirty="0"/>
              <a:t> POOLING LAYER</a:t>
            </a:r>
            <a:endParaRPr lang="en-IN" sz="1400" dirty="0"/>
          </a:p>
        </p:txBody>
      </p:sp>
      <p:sp>
        <p:nvSpPr>
          <p:cNvPr id="68" name="Rectangle 67">
            <a:extLst>
              <a:ext uri="{FF2B5EF4-FFF2-40B4-BE49-F238E27FC236}">
                <a16:creationId xmlns:a16="http://schemas.microsoft.com/office/drawing/2014/main" id="{DFB580BA-672C-4647-5908-4AD24642523E}"/>
              </a:ext>
            </a:extLst>
          </p:cNvPr>
          <p:cNvSpPr/>
          <p:nvPr/>
        </p:nvSpPr>
        <p:spPr>
          <a:xfrm>
            <a:off x="8562797" y="2598881"/>
            <a:ext cx="1469992" cy="530867"/>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sz="1400" dirty="0"/>
              <a:t>CONVOLUTIONAL LAYER</a:t>
            </a:r>
            <a:endParaRPr lang="en-IN" sz="1400" dirty="0"/>
          </a:p>
        </p:txBody>
      </p:sp>
      <p:sp>
        <p:nvSpPr>
          <p:cNvPr id="69" name="Rectangle 68">
            <a:extLst>
              <a:ext uri="{FF2B5EF4-FFF2-40B4-BE49-F238E27FC236}">
                <a16:creationId xmlns:a16="http://schemas.microsoft.com/office/drawing/2014/main" id="{EF651C13-8130-67D2-1CEA-0ABA6F26746D}"/>
              </a:ext>
            </a:extLst>
          </p:cNvPr>
          <p:cNvSpPr/>
          <p:nvPr/>
        </p:nvSpPr>
        <p:spPr>
          <a:xfrm>
            <a:off x="10668696" y="1625422"/>
            <a:ext cx="1265340" cy="530867"/>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sz="1400" dirty="0"/>
              <a:t>CNN LAYER</a:t>
            </a:r>
            <a:endParaRPr lang="en-IN" sz="1400" dirty="0"/>
          </a:p>
        </p:txBody>
      </p:sp>
      <p:cxnSp>
        <p:nvCxnSpPr>
          <p:cNvPr id="70" name="Straight Arrow Connector 69">
            <a:extLst>
              <a:ext uri="{FF2B5EF4-FFF2-40B4-BE49-F238E27FC236}">
                <a16:creationId xmlns:a16="http://schemas.microsoft.com/office/drawing/2014/main" id="{ED62BFA2-1405-430A-F734-347958366949}"/>
              </a:ext>
            </a:extLst>
          </p:cNvPr>
          <p:cNvCxnSpPr>
            <a:cxnSpLocks/>
            <a:stCxn id="67" idx="3"/>
            <a:endCxn id="69" idx="1"/>
          </p:cNvCxnSpPr>
          <p:nvPr/>
        </p:nvCxnSpPr>
        <p:spPr>
          <a:xfrm>
            <a:off x="10080975" y="1228638"/>
            <a:ext cx="587721" cy="6622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FA4D67A5-A23C-BF6D-7F56-BAA5929BF2B0}"/>
              </a:ext>
            </a:extLst>
          </p:cNvPr>
          <p:cNvCxnSpPr>
            <a:cxnSpLocks/>
            <a:stCxn id="68" idx="3"/>
            <a:endCxn id="69" idx="1"/>
          </p:cNvCxnSpPr>
          <p:nvPr/>
        </p:nvCxnSpPr>
        <p:spPr>
          <a:xfrm flipV="1">
            <a:off x="10032789" y="1890856"/>
            <a:ext cx="635907" cy="9734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2" name="Rectangle 71">
            <a:extLst>
              <a:ext uri="{FF2B5EF4-FFF2-40B4-BE49-F238E27FC236}">
                <a16:creationId xmlns:a16="http://schemas.microsoft.com/office/drawing/2014/main" id="{16F38854-4D3A-883B-9F28-E69FEE2E1DA2}"/>
              </a:ext>
            </a:extLst>
          </p:cNvPr>
          <p:cNvSpPr/>
          <p:nvPr/>
        </p:nvSpPr>
        <p:spPr>
          <a:xfrm>
            <a:off x="4333313" y="745948"/>
            <a:ext cx="7722765" cy="2454628"/>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IN"/>
          </a:p>
        </p:txBody>
      </p:sp>
      <p:cxnSp>
        <p:nvCxnSpPr>
          <p:cNvPr id="73" name="Straight Arrow Connector 72">
            <a:extLst>
              <a:ext uri="{FF2B5EF4-FFF2-40B4-BE49-F238E27FC236}">
                <a16:creationId xmlns:a16="http://schemas.microsoft.com/office/drawing/2014/main" id="{A1A6A1AB-7E94-5265-AD34-55CDBD6704B9}"/>
              </a:ext>
            </a:extLst>
          </p:cNvPr>
          <p:cNvCxnSpPr>
            <a:cxnSpLocks/>
          </p:cNvCxnSpPr>
          <p:nvPr/>
        </p:nvCxnSpPr>
        <p:spPr>
          <a:xfrm flipV="1">
            <a:off x="5259602" y="1780803"/>
            <a:ext cx="0" cy="29965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F1AC817D-4D3A-9590-52FD-BB4C3C83763A}"/>
              </a:ext>
            </a:extLst>
          </p:cNvPr>
          <p:cNvCxnSpPr>
            <a:cxnSpLocks/>
          </p:cNvCxnSpPr>
          <p:nvPr/>
        </p:nvCxnSpPr>
        <p:spPr>
          <a:xfrm flipV="1">
            <a:off x="6337708" y="1795833"/>
            <a:ext cx="0" cy="28462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1DC4D13D-CF93-74DD-B108-EEAA085F981A}"/>
              </a:ext>
            </a:extLst>
          </p:cNvPr>
          <p:cNvCxnSpPr>
            <a:cxnSpLocks/>
          </p:cNvCxnSpPr>
          <p:nvPr/>
        </p:nvCxnSpPr>
        <p:spPr>
          <a:xfrm flipV="1">
            <a:off x="7378296" y="1826097"/>
            <a:ext cx="0" cy="29965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3" name="Rectangle 102">
            <a:extLst>
              <a:ext uri="{FF2B5EF4-FFF2-40B4-BE49-F238E27FC236}">
                <a16:creationId xmlns:a16="http://schemas.microsoft.com/office/drawing/2014/main" id="{12EA6B11-D3C4-6CC5-DB41-4291A3AF97C9}"/>
              </a:ext>
            </a:extLst>
          </p:cNvPr>
          <p:cNvSpPr/>
          <p:nvPr/>
        </p:nvSpPr>
        <p:spPr>
          <a:xfrm>
            <a:off x="1997218" y="3911724"/>
            <a:ext cx="889111" cy="1304153"/>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IN"/>
          </a:p>
        </p:txBody>
      </p:sp>
      <p:sp>
        <p:nvSpPr>
          <p:cNvPr id="104" name="Rectangle: Rounded Corners 103">
            <a:extLst>
              <a:ext uri="{FF2B5EF4-FFF2-40B4-BE49-F238E27FC236}">
                <a16:creationId xmlns:a16="http://schemas.microsoft.com/office/drawing/2014/main" id="{805156C4-18FD-CC98-B28B-B1FBA03D977C}"/>
              </a:ext>
            </a:extLst>
          </p:cNvPr>
          <p:cNvSpPr/>
          <p:nvPr/>
        </p:nvSpPr>
        <p:spPr>
          <a:xfrm>
            <a:off x="2059831" y="4088345"/>
            <a:ext cx="763884" cy="30410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LSTM</a:t>
            </a:r>
            <a:endParaRPr lang="en-IN" dirty="0"/>
          </a:p>
        </p:txBody>
      </p:sp>
      <p:sp>
        <p:nvSpPr>
          <p:cNvPr id="105" name="Rectangle: Rounded Corners 104">
            <a:extLst>
              <a:ext uri="{FF2B5EF4-FFF2-40B4-BE49-F238E27FC236}">
                <a16:creationId xmlns:a16="http://schemas.microsoft.com/office/drawing/2014/main" id="{6E782531-C208-08D8-46D6-6297BE1AF25C}"/>
              </a:ext>
            </a:extLst>
          </p:cNvPr>
          <p:cNvSpPr/>
          <p:nvPr/>
        </p:nvSpPr>
        <p:spPr>
          <a:xfrm>
            <a:off x="2059831" y="4768220"/>
            <a:ext cx="763884" cy="30410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LSTM</a:t>
            </a:r>
            <a:endParaRPr lang="en-IN" dirty="0"/>
          </a:p>
        </p:txBody>
      </p:sp>
      <p:sp>
        <p:nvSpPr>
          <p:cNvPr id="106" name="Rectangle 105">
            <a:extLst>
              <a:ext uri="{FF2B5EF4-FFF2-40B4-BE49-F238E27FC236}">
                <a16:creationId xmlns:a16="http://schemas.microsoft.com/office/drawing/2014/main" id="{F9902A29-B1ED-4C16-D3A3-6C2EE893C3ED}"/>
              </a:ext>
            </a:extLst>
          </p:cNvPr>
          <p:cNvSpPr/>
          <p:nvPr/>
        </p:nvSpPr>
        <p:spPr>
          <a:xfrm>
            <a:off x="3583014" y="3920568"/>
            <a:ext cx="889111" cy="1304153"/>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IN"/>
          </a:p>
        </p:txBody>
      </p:sp>
      <p:sp>
        <p:nvSpPr>
          <p:cNvPr id="107" name="Rectangle: Rounded Corners 106">
            <a:extLst>
              <a:ext uri="{FF2B5EF4-FFF2-40B4-BE49-F238E27FC236}">
                <a16:creationId xmlns:a16="http://schemas.microsoft.com/office/drawing/2014/main" id="{CED341F6-20AE-58A3-B065-7E72F019B515}"/>
              </a:ext>
            </a:extLst>
          </p:cNvPr>
          <p:cNvSpPr/>
          <p:nvPr/>
        </p:nvSpPr>
        <p:spPr>
          <a:xfrm>
            <a:off x="3620924" y="4072266"/>
            <a:ext cx="763884" cy="30410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LSTM</a:t>
            </a:r>
            <a:endParaRPr lang="en-IN" dirty="0"/>
          </a:p>
        </p:txBody>
      </p:sp>
      <p:sp>
        <p:nvSpPr>
          <p:cNvPr id="108" name="Rectangle: Rounded Corners 107">
            <a:extLst>
              <a:ext uri="{FF2B5EF4-FFF2-40B4-BE49-F238E27FC236}">
                <a16:creationId xmlns:a16="http://schemas.microsoft.com/office/drawing/2014/main" id="{E045840A-B05A-361B-ACDE-71991382F669}"/>
              </a:ext>
            </a:extLst>
          </p:cNvPr>
          <p:cNvSpPr/>
          <p:nvPr/>
        </p:nvSpPr>
        <p:spPr>
          <a:xfrm>
            <a:off x="3653646" y="4745711"/>
            <a:ext cx="763884" cy="30410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LSTM</a:t>
            </a:r>
            <a:endParaRPr lang="en-IN" dirty="0"/>
          </a:p>
        </p:txBody>
      </p:sp>
      <p:sp>
        <p:nvSpPr>
          <p:cNvPr id="109" name="Rectangle 108">
            <a:extLst>
              <a:ext uri="{FF2B5EF4-FFF2-40B4-BE49-F238E27FC236}">
                <a16:creationId xmlns:a16="http://schemas.microsoft.com/office/drawing/2014/main" id="{404E55E9-3E72-A360-59B8-7D28316CE927}"/>
              </a:ext>
            </a:extLst>
          </p:cNvPr>
          <p:cNvSpPr/>
          <p:nvPr/>
        </p:nvSpPr>
        <p:spPr>
          <a:xfrm>
            <a:off x="6142913" y="3913258"/>
            <a:ext cx="889111" cy="1304153"/>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IN"/>
          </a:p>
        </p:txBody>
      </p:sp>
      <p:sp>
        <p:nvSpPr>
          <p:cNvPr id="110" name="Rectangle: Rounded Corners 109">
            <a:extLst>
              <a:ext uri="{FF2B5EF4-FFF2-40B4-BE49-F238E27FC236}">
                <a16:creationId xmlns:a16="http://schemas.microsoft.com/office/drawing/2014/main" id="{A2AC2F8C-A540-D1DB-C019-E6320B900797}"/>
              </a:ext>
            </a:extLst>
          </p:cNvPr>
          <p:cNvSpPr/>
          <p:nvPr/>
        </p:nvSpPr>
        <p:spPr>
          <a:xfrm>
            <a:off x="6205526" y="4089879"/>
            <a:ext cx="763884" cy="30410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LSTM</a:t>
            </a:r>
            <a:endParaRPr lang="en-IN" dirty="0"/>
          </a:p>
        </p:txBody>
      </p:sp>
      <p:sp>
        <p:nvSpPr>
          <p:cNvPr id="111" name="Rectangle: Rounded Corners 110">
            <a:extLst>
              <a:ext uri="{FF2B5EF4-FFF2-40B4-BE49-F238E27FC236}">
                <a16:creationId xmlns:a16="http://schemas.microsoft.com/office/drawing/2014/main" id="{8D27D20B-863F-D14E-1143-0BEFE03958AB}"/>
              </a:ext>
            </a:extLst>
          </p:cNvPr>
          <p:cNvSpPr/>
          <p:nvPr/>
        </p:nvSpPr>
        <p:spPr>
          <a:xfrm>
            <a:off x="6205526" y="4769754"/>
            <a:ext cx="763884" cy="30410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LSTM</a:t>
            </a:r>
            <a:endParaRPr lang="en-IN" dirty="0"/>
          </a:p>
        </p:txBody>
      </p:sp>
      <p:sp>
        <p:nvSpPr>
          <p:cNvPr id="112" name="Rectangle 111">
            <a:extLst>
              <a:ext uri="{FF2B5EF4-FFF2-40B4-BE49-F238E27FC236}">
                <a16:creationId xmlns:a16="http://schemas.microsoft.com/office/drawing/2014/main" id="{366CDE6C-96DE-19FB-7E46-866077BBE73F}"/>
              </a:ext>
            </a:extLst>
          </p:cNvPr>
          <p:cNvSpPr/>
          <p:nvPr/>
        </p:nvSpPr>
        <p:spPr>
          <a:xfrm>
            <a:off x="7728709" y="3911723"/>
            <a:ext cx="889111" cy="1304153"/>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IN"/>
          </a:p>
        </p:txBody>
      </p:sp>
      <p:sp>
        <p:nvSpPr>
          <p:cNvPr id="113" name="Rectangle: Rounded Corners 112">
            <a:extLst>
              <a:ext uri="{FF2B5EF4-FFF2-40B4-BE49-F238E27FC236}">
                <a16:creationId xmlns:a16="http://schemas.microsoft.com/office/drawing/2014/main" id="{C7A23598-91FC-0329-1A54-7C678B98F638}"/>
              </a:ext>
            </a:extLst>
          </p:cNvPr>
          <p:cNvSpPr/>
          <p:nvPr/>
        </p:nvSpPr>
        <p:spPr>
          <a:xfrm>
            <a:off x="7791322" y="4072265"/>
            <a:ext cx="763884" cy="30410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LSTM</a:t>
            </a:r>
            <a:endParaRPr lang="en-IN" dirty="0"/>
          </a:p>
        </p:txBody>
      </p:sp>
      <p:sp>
        <p:nvSpPr>
          <p:cNvPr id="114" name="Rectangle: Rounded Corners 113">
            <a:extLst>
              <a:ext uri="{FF2B5EF4-FFF2-40B4-BE49-F238E27FC236}">
                <a16:creationId xmlns:a16="http://schemas.microsoft.com/office/drawing/2014/main" id="{3B631090-AAEB-3B73-B9D7-FDA7066FF75D}"/>
              </a:ext>
            </a:extLst>
          </p:cNvPr>
          <p:cNvSpPr/>
          <p:nvPr/>
        </p:nvSpPr>
        <p:spPr>
          <a:xfrm>
            <a:off x="7791322" y="4782901"/>
            <a:ext cx="763884" cy="30410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LSTM</a:t>
            </a:r>
            <a:endParaRPr lang="en-IN" dirty="0"/>
          </a:p>
        </p:txBody>
      </p:sp>
      <p:cxnSp>
        <p:nvCxnSpPr>
          <p:cNvPr id="115" name="Straight Arrow Connector 114">
            <a:extLst>
              <a:ext uri="{FF2B5EF4-FFF2-40B4-BE49-F238E27FC236}">
                <a16:creationId xmlns:a16="http://schemas.microsoft.com/office/drawing/2014/main" id="{7A3F5F20-1563-478C-CAEB-3AB41542014D}"/>
              </a:ext>
            </a:extLst>
          </p:cNvPr>
          <p:cNvCxnSpPr>
            <a:cxnSpLocks/>
          </p:cNvCxnSpPr>
          <p:nvPr/>
        </p:nvCxnSpPr>
        <p:spPr>
          <a:xfrm>
            <a:off x="3000349" y="4219683"/>
            <a:ext cx="46157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Straight Arrow Connector 115">
            <a:extLst>
              <a:ext uri="{FF2B5EF4-FFF2-40B4-BE49-F238E27FC236}">
                <a16:creationId xmlns:a16="http://schemas.microsoft.com/office/drawing/2014/main" id="{174576E3-2380-14FB-C022-FFD0B57BB53C}"/>
              </a:ext>
            </a:extLst>
          </p:cNvPr>
          <p:cNvCxnSpPr>
            <a:cxnSpLocks/>
          </p:cNvCxnSpPr>
          <p:nvPr/>
        </p:nvCxnSpPr>
        <p:spPr>
          <a:xfrm>
            <a:off x="4573834" y="4219683"/>
            <a:ext cx="46157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7" name="Straight Arrow Connector 116">
            <a:extLst>
              <a:ext uri="{FF2B5EF4-FFF2-40B4-BE49-F238E27FC236}">
                <a16:creationId xmlns:a16="http://schemas.microsoft.com/office/drawing/2014/main" id="{0038DF20-4E61-9386-0097-D5476A0FFB60}"/>
              </a:ext>
            </a:extLst>
          </p:cNvPr>
          <p:cNvCxnSpPr>
            <a:cxnSpLocks/>
          </p:cNvCxnSpPr>
          <p:nvPr/>
        </p:nvCxnSpPr>
        <p:spPr>
          <a:xfrm>
            <a:off x="5680647" y="4214983"/>
            <a:ext cx="46157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Straight Arrow Connector 117">
            <a:extLst>
              <a:ext uri="{FF2B5EF4-FFF2-40B4-BE49-F238E27FC236}">
                <a16:creationId xmlns:a16="http://schemas.microsoft.com/office/drawing/2014/main" id="{8C5805B5-2CFA-88A6-055D-841E682B2512}"/>
              </a:ext>
            </a:extLst>
          </p:cNvPr>
          <p:cNvCxnSpPr>
            <a:cxnSpLocks/>
          </p:cNvCxnSpPr>
          <p:nvPr/>
        </p:nvCxnSpPr>
        <p:spPr>
          <a:xfrm>
            <a:off x="7179465" y="4198903"/>
            <a:ext cx="46157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Straight Arrow Connector 118">
            <a:extLst>
              <a:ext uri="{FF2B5EF4-FFF2-40B4-BE49-F238E27FC236}">
                <a16:creationId xmlns:a16="http://schemas.microsoft.com/office/drawing/2014/main" id="{1BF83C9D-04AE-B84E-0E34-2D66DD4A6AEC}"/>
              </a:ext>
            </a:extLst>
          </p:cNvPr>
          <p:cNvCxnSpPr>
            <a:cxnSpLocks/>
          </p:cNvCxnSpPr>
          <p:nvPr/>
        </p:nvCxnSpPr>
        <p:spPr>
          <a:xfrm flipH="1">
            <a:off x="2954752" y="4920270"/>
            <a:ext cx="50716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Straight Arrow Connector 119">
            <a:extLst>
              <a:ext uri="{FF2B5EF4-FFF2-40B4-BE49-F238E27FC236}">
                <a16:creationId xmlns:a16="http://schemas.microsoft.com/office/drawing/2014/main" id="{EEC4AEFE-4D8A-FB3C-75E8-D162B54A0E5D}"/>
              </a:ext>
            </a:extLst>
          </p:cNvPr>
          <p:cNvCxnSpPr>
            <a:cxnSpLocks/>
          </p:cNvCxnSpPr>
          <p:nvPr/>
        </p:nvCxnSpPr>
        <p:spPr>
          <a:xfrm flipH="1">
            <a:off x="4551035" y="4882381"/>
            <a:ext cx="50716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Straight Arrow Connector 120">
            <a:extLst>
              <a:ext uri="{FF2B5EF4-FFF2-40B4-BE49-F238E27FC236}">
                <a16:creationId xmlns:a16="http://schemas.microsoft.com/office/drawing/2014/main" id="{E0052D6B-B4E6-BC55-050A-E7D9DC2E40BA}"/>
              </a:ext>
            </a:extLst>
          </p:cNvPr>
          <p:cNvCxnSpPr>
            <a:cxnSpLocks/>
          </p:cNvCxnSpPr>
          <p:nvPr/>
        </p:nvCxnSpPr>
        <p:spPr>
          <a:xfrm flipH="1">
            <a:off x="5635050" y="4867984"/>
            <a:ext cx="50716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Straight Arrow Connector 121">
            <a:extLst>
              <a:ext uri="{FF2B5EF4-FFF2-40B4-BE49-F238E27FC236}">
                <a16:creationId xmlns:a16="http://schemas.microsoft.com/office/drawing/2014/main" id="{CCEDF5C6-EE4B-DD15-E780-8EED3E4D598A}"/>
              </a:ext>
            </a:extLst>
          </p:cNvPr>
          <p:cNvCxnSpPr>
            <a:cxnSpLocks/>
          </p:cNvCxnSpPr>
          <p:nvPr/>
        </p:nvCxnSpPr>
        <p:spPr>
          <a:xfrm flipH="1">
            <a:off x="7133868" y="4913840"/>
            <a:ext cx="50716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3" name="Rectangle 122">
            <a:extLst>
              <a:ext uri="{FF2B5EF4-FFF2-40B4-BE49-F238E27FC236}">
                <a16:creationId xmlns:a16="http://schemas.microsoft.com/office/drawing/2014/main" id="{44C52168-DF8C-4416-CCD8-B82156181F36}"/>
              </a:ext>
            </a:extLst>
          </p:cNvPr>
          <p:cNvSpPr/>
          <p:nvPr/>
        </p:nvSpPr>
        <p:spPr>
          <a:xfrm>
            <a:off x="8843385" y="3845499"/>
            <a:ext cx="1265340" cy="530867"/>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sz="1400" dirty="0"/>
              <a:t>FORWARD LSTM LAYER</a:t>
            </a:r>
            <a:endParaRPr lang="en-IN" sz="1400" dirty="0"/>
          </a:p>
        </p:txBody>
      </p:sp>
      <p:sp>
        <p:nvSpPr>
          <p:cNvPr id="124" name="Rectangle 123">
            <a:extLst>
              <a:ext uri="{FF2B5EF4-FFF2-40B4-BE49-F238E27FC236}">
                <a16:creationId xmlns:a16="http://schemas.microsoft.com/office/drawing/2014/main" id="{88966CDB-2B6C-269C-EFD9-86882B5DECA1}"/>
              </a:ext>
            </a:extLst>
          </p:cNvPr>
          <p:cNvSpPr/>
          <p:nvPr/>
        </p:nvSpPr>
        <p:spPr>
          <a:xfrm>
            <a:off x="8843385" y="4685009"/>
            <a:ext cx="1265340" cy="530867"/>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sz="1400" dirty="0"/>
              <a:t>BACKWARD</a:t>
            </a:r>
          </a:p>
          <a:p>
            <a:pPr algn="ctr"/>
            <a:r>
              <a:rPr lang="en-US" sz="1400" dirty="0"/>
              <a:t>LSTM LAYER</a:t>
            </a:r>
            <a:endParaRPr lang="en-IN" sz="1400" dirty="0"/>
          </a:p>
        </p:txBody>
      </p:sp>
      <p:sp>
        <p:nvSpPr>
          <p:cNvPr id="125" name="Rectangle 124">
            <a:extLst>
              <a:ext uri="{FF2B5EF4-FFF2-40B4-BE49-F238E27FC236}">
                <a16:creationId xmlns:a16="http://schemas.microsoft.com/office/drawing/2014/main" id="{7C1189CA-F8E8-885F-67BB-192717426905}"/>
              </a:ext>
            </a:extLst>
          </p:cNvPr>
          <p:cNvSpPr/>
          <p:nvPr/>
        </p:nvSpPr>
        <p:spPr>
          <a:xfrm>
            <a:off x="10691759" y="4168772"/>
            <a:ext cx="1265340" cy="530867"/>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sz="1400" dirty="0"/>
              <a:t>BILSTM LAYER</a:t>
            </a:r>
            <a:endParaRPr lang="en-IN" sz="1400" dirty="0"/>
          </a:p>
        </p:txBody>
      </p:sp>
      <p:cxnSp>
        <p:nvCxnSpPr>
          <p:cNvPr id="126" name="Straight Arrow Connector 125">
            <a:extLst>
              <a:ext uri="{FF2B5EF4-FFF2-40B4-BE49-F238E27FC236}">
                <a16:creationId xmlns:a16="http://schemas.microsoft.com/office/drawing/2014/main" id="{43BD86F4-C9F9-CB8F-3534-3FAC8C6C23B5}"/>
              </a:ext>
            </a:extLst>
          </p:cNvPr>
          <p:cNvCxnSpPr>
            <a:cxnSpLocks/>
          </p:cNvCxnSpPr>
          <p:nvPr/>
        </p:nvCxnSpPr>
        <p:spPr>
          <a:xfrm>
            <a:off x="10067083" y="4069173"/>
            <a:ext cx="583034" cy="3232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99EA14FE-B689-9353-86E4-B55D47D800DC}"/>
              </a:ext>
            </a:extLst>
          </p:cNvPr>
          <p:cNvCxnSpPr>
            <a:stCxn id="124" idx="3"/>
            <a:endCxn id="125" idx="1"/>
          </p:cNvCxnSpPr>
          <p:nvPr/>
        </p:nvCxnSpPr>
        <p:spPr>
          <a:xfrm flipV="1">
            <a:off x="10108725" y="4434206"/>
            <a:ext cx="583034" cy="5162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8" name="TextBox 127">
            <a:extLst>
              <a:ext uri="{FF2B5EF4-FFF2-40B4-BE49-F238E27FC236}">
                <a16:creationId xmlns:a16="http://schemas.microsoft.com/office/drawing/2014/main" id="{7101207C-D125-D977-86F2-BDD0D05FB491}"/>
              </a:ext>
            </a:extLst>
          </p:cNvPr>
          <p:cNvSpPr txBox="1"/>
          <p:nvPr/>
        </p:nvSpPr>
        <p:spPr>
          <a:xfrm>
            <a:off x="5114215" y="4399802"/>
            <a:ext cx="889111" cy="369332"/>
          </a:xfrm>
          <a:prstGeom prst="rect">
            <a:avLst/>
          </a:prstGeom>
          <a:noFill/>
        </p:spPr>
        <p:txBody>
          <a:bodyPr wrap="square" rtlCol="0">
            <a:spAutoFit/>
          </a:bodyPr>
          <a:lstStyle/>
          <a:p>
            <a:r>
              <a:rPr lang="en-US" dirty="0"/>
              <a:t>…</a:t>
            </a:r>
            <a:endParaRPr lang="en-IN" dirty="0"/>
          </a:p>
        </p:txBody>
      </p:sp>
      <p:sp>
        <p:nvSpPr>
          <p:cNvPr id="129" name="Rectangle 128">
            <a:extLst>
              <a:ext uri="{FF2B5EF4-FFF2-40B4-BE49-F238E27FC236}">
                <a16:creationId xmlns:a16="http://schemas.microsoft.com/office/drawing/2014/main" id="{B2682D2A-AD0C-7C64-570F-746469DBDCA6}"/>
              </a:ext>
            </a:extLst>
          </p:cNvPr>
          <p:cNvSpPr/>
          <p:nvPr/>
        </p:nvSpPr>
        <p:spPr>
          <a:xfrm>
            <a:off x="864057" y="3825444"/>
            <a:ext cx="11134683" cy="1407134"/>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IN"/>
          </a:p>
        </p:txBody>
      </p:sp>
      <p:sp>
        <p:nvSpPr>
          <p:cNvPr id="143" name="Arrow: Down 142">
            <a:extLst>
              <a:ext uri="{FF2B5EF4-FFF2-40B4-BE49-F238E27FC236}">
                <a16:creationId xmlns:a16="http://schemas.microsoft.com/office/drawing/2014/main" id="{D1E4C5E3-FAE1-F257-299A-AFD0FE8CB8CE}"/>
              </a:ext>
            </a:extLst>
          </p:cNvPr>
          <p:cNvSpPr/>
          <p:nvPr/>
        </p:nvSpPr>
        <p:spPr>
          <a:xfrm>
            <a:off x="7486967" y="3271706"/>
            <a:ext cx="357335" cy="492357"/>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4" name="Arrow: Right 143">
            <a:extLst>
              <a:ext uri="{FF2B5EF4-FFF2-40B4-BE49-F238E27FC236}">
                <a16:creationId xmlns:a16="http://schemas.microsoft.com/office/drawing/2014/main" id="{E414626A-DBEA-37A8-B87B-E162C846CE36}"/>
              </a:ext>
            </a:extLst>
          </p:cNvPr>
          <p:cNvSpPr/>
          <p:nvPr/>
        </p:nvSpPr>
        <p:spPr>
          <a:xfrm>
            <a:off x="3000349" y="1671360"/>
            <a:ext cx="1088333" cy="35892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9" name="Rectangle 148">
            <a:extLst>
              <a:ext uri="{FF2B5EF4-FFF2-40B4-BE49-F238E27FC236}">
                <a16:creationId xmlns:a16="http://schemas.microsoft.com/office/drawing/2014/main" id="{01E3172B-0565-A0F3-200F-7DA4BB71F53D}"/>
              </a:ext>
            </a:extLst>
          </p:cNvPr>
          <p:cNvSpPr/>
          <p:nvPr/>
        </p:nvSpPr>
        <p:spPr>
          <a:xfrm>
            <a:off x="864058" y="6057721"/>
            <a:ext cx="3469256" cy="606105"/>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dirty="0"/>
              <a:t>ATTENTION MECHANISM LAYER</a:t>
            </a:r>
            <a:endParaRPr lang="en-IN" dirty="0"/>
          </a:p>
        </p:txBody>
      </p:sp>
      <p:sp>
        <p:nvSpPr>
          <p:cNvPr id="154" name="Arrow: Down 153">
            <a:extLst>
              <a:ext uri="{FF2B5EF4-FFF2-40B4-BE49-F238E27FC236}">
                <a16:creationId xmlns:a16="http://schemas.microsoft.com/office/drawing/2014/main" id="{E50B098A-4582-E7BB-19FE-A554A8294529}"/>
              </a:ext>
            </a:extLst>
          </p:cNvPr>
          <p:cNvSpPr/>
          <p:nvPr/>
        </p:nvSpPr>
        <p:spPr>
          <a:xfrm>
            <a:off x="1491989" y="5376570"/>
            <a:ext cx="402194" cy="563487"/>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57" name="Arrow: Right 156">
            <a:extLst>
              <a:ext uri="{FF2B5EF4-FFF2-40B4-BE49-F238E27FC236}">
                <a16:creationId xmlns:a16="http://schemas.microsoft.com/office/drawing/2014/main" id="{0F4E3A8C-98A8-A549-7773-F047DAF60429}"/>
              </a:ext>
            </a:extLst>
          </p:cNvPr>
          <p:cNvSpPr/>
          <p:nvPr/>
        </p:nvSpPr>
        <p:spPr>
          <a:xfrm>
            <a:off x="4368386" y="6193022"/>
            <a:ext cx="1088333" cy="35892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8" name="Rectangle 157">
            <a:extLst>
              <a:ext uri="{FF2B5EF4-FFF2-40B4-BE49-F238E27FC236}">
                <a16:creationId xmlns:a16="http://schemas.microsoft.com/office/drawing/2014/main" id="{9727299E-5A00-A142-F5F8-63C9ACEEFB3C}"/>
              </a:ext>
            </a:extLst>
          </p:cNvPr>
          <p:cNvSpPr/>
          <p:nvPr/>
        </p:nvSpPr>
        <p:spPr>
          <a:xfrm>
            <a:off x="5456719" y="6024892"/>
            <a:ext cx="1837368" cy="606105"/>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dirty="0"/>
              <a:t>OUTPUT</a:t>
            </a:r>
            <a:endParaRPr lang="en-IN" dirty="0"/>
          </a:p>
        </p:txBody>
      </p:sp>
    </p:spTree>
    <p:extLst>
      <p:ext uri="{BB962C8B-B14F-4D97-AF65-F5344CB8AC3E}">
        <p14:creationId xmlns:p14="http://schemas.microsoft.com/office/powerpoint/2010/main" val="20239362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E6EC79-6DC9-1C20-0A60-B9307C25988A}"/>
              </a:ext>
            </a:extLst>
          </p:cNvPr>
          <p:cNvSpPr>
            <a:spLocks noGrp="1"/>
          </p:cNvSpPr>
          <p:nvPr>
            <p:ph type="title"/>
          </p:nvPr>
        </p:nvSpPr>
        <p:spPr>
          <a:xfrm>
            <a:off x="1371600" y="685800"/>
            <a:ext cx="9601200" cy="694592"/>
          </a:xfrm>
        </p:spPr>
        <p:txBody>
          <a:bodyPr/>
          <a:lstStyle/>
          <a:p>
            <a:r>
              <a:rPr lang="en-IN" dirty="0"/>
              <a:t>RESULTS</a:t>
            </a:r>
          </a:p>
        </p:txBody>
      </p:sp>
      <p:pic>
        <p:nvPicPr>
          <p:cNvPr id="5" name="Content Placeholder 4">
            <a:extLst>
              <a:ext uri="{FF2B5EF4-FFF2-40B4-BE49-F238E27FC236}">
                <a16:creationId xmlns:a16="http://schemas.microsoft.com/office/drawing/2014/main" id="{4473451B-7F57-9A56-FF12-0FBAEF3F8B0A}"/>
              </a:ext>
            </a:extLst>
          </p:cNvPr>
          <p:cNvPicPr>
            <a:picLocks noGrp="1" noChangeAspect="1"/>
          </p:cNvPicPr>
          <p:nvPr>
            <p:ph idx="1"/>
          </p:nvPr>
        </p:nvPicPr>
        <p:blipFill>
          <a:blip r:embed="rId2"/>
          <a:stretch>
            <a:fillRect/>
          </a:stretch>
        </p:blipFill>
        <p:spPr>
          <a:xfrm>
            <a:off x="1849455" y="1510095"/>
            <a:ext cx="3528366" cy="4130398"/>
          </a:xfrm>
        </p:spPr>
      </p:pic>
      <p:pic>
        <p:nvPicPr>
          <p:cNvPr id="7" name="Picture 6">
            <a:extLst>
              <a:ext uri="{FF2B5EF4-FFF2-40B4-BE49-F238E27FC236}">
                <a16:creationId xmlns:a16="http://schemas.microsoft.com/office/drawing/2014/main" id="{DA8EEB4C-BBE7-29FE-EBC8-92AEC74204C4}"/>
              </a:ext>
            </a:extLst>
          </p:cNvPr>
          <p:cNvPicPr>
            <a:picLocks noChangeAspect="1"/>
          </p:cNvPicPr>
          <p:nvPr/>
        </p:nvPicPr>
        <p:blipFill>
          <a:blip r:embed="rId3"/>
          <a:stretch>
            <a:fillRect/>
          </a:stretch>
        </p:blipFill>
        <p:spPr>
          <a:xfrm>
            <a:off x="6983609" y="3373346"/>
            <a:ext cx="2796782" cy="403895"/>
          </a:xfrm>
          <a:prstGeom prst="rect">
            <a:avLst/>
          </a:prstGeom>
        </p:spPr>
      </p:pic>
    </p:spTree>
    <p:extLst>
      <p:ext uri="{BB962C8B-B14F-4D97-AF65-F5344CB8AC3E}">
        <p14:creationId xmlns:p14="http://schemas.microsoft.com/office/powerpoint/2010/main" val="35950917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58AA60-60FA-DAE2-EFA9-7FAD7D4949ED}"/>
              </a:ext>
            </a:extLst>
          </p:cNvPr>
          <p:cNvSpPr>
            <a:spLocks noGrp="1"/>
          </p:cNvSpPr>
          <p:nvPr>
            <p:ph type="title"/>
          </p:nvPr>
        </p:nvSpPr>
        <p:spPr>
          <a:xfrm>
            <a:off x="1371600" y="685800"/>
            <a:ext cx="9601200" cy="764931"/>
          </a:xfrm>
        </p:spPr>
        <p:txBody>
          <a:bodyPr/>
          <a:lstStyle/>
          <a:p>
            <a:r>
              <a:rPr lang="en-IN" dirty="0"/>
              <a:t>RESULTS</a:t>
            </a:r>
          </a:p>
        </p:txBody>
      </p:sp>
      <p:pic>
        <p:nvPicPr>
          <p:cNvPr id="5" name="Content Placeholder 4">
            <a:extLst>
              <a:ext uri="{FF2B5EF4-FFF2-40B4-BE49-F238E27FC236}">
                <a16:creationId xmlns:a16="http://schemas.microsoft.com/office/drawing/2014/main" id="{2A85B587-663C-7E90-00D5-514DF62FF54A}"/>
              </a:ext>
            </a:extLst>
          </p:cNvPr>
          <p:cNvPicPr>
            <a:picLocks noGrp="1" noChangeAspect="1"/>
          </p:cNvPicPr>
          <p:nvPr>
            <p:ph idx="1"/>
          </p:nvPr>
        </p:nvPicPr>
        <p:blipFill>
          <a:blip r:embed="rId2"/>
          <a:stretch>
            <a:fillRect/>
          </a:stretch>
        </p:blipFill>
        <p:spPr>
          <a:xfrm>
            <a:off x="1371600" y="1714500"/>
            <a:ext cx="5010481" cy="3851031"/>
          </a:xfrm>
        </p:spPr>
      </p:pic>
      <p:pic>
        <p:nvPicPr>
          <p:cNvPr id="13" name="Picture 12">
            <a:extLst>
              <a:ext uri="{FF2B5EF4-FFF2-40B4-BE49-F238E27FC236}">
                <a16:creationId xmlns:a16="http://schemas.microsoft.com/office/drawing/2014/main" id="{D900C97A-4496-5A01-208A-25291B2E25B4}"/>
              </a:ext>
            </a:extLst>
          </p:cNvPr>
          <p:cNvPicPr>
            <a:picLocks noChangeAspect="1"/>
          </p:cNvPicPr>
          <p:nvPr/>
        </p:nvPicPr>
        <p:blipFill>
          <a:blip r:embed="rId3"/>
          <a:stretch>
            <a:fillRect/>
          </a:stretch>
        </p:blipFill>
        <p:spPr>
          <a:xfrm>
            <a:off x="6573186" y="1640172"/>
            <a:ext cx="5173338" cy="3903453"/>
          </a:xfrm>
          <a:prstGeom prst="rect">
            <a:avLst/>
          </a:prstGeom>
        </p:spPr>
      </p:pic>
    </p:spTree>
    <p:extLst>
      <p:ext uri="{BB962C8B-B14F-4D97-AF65-F5344CB8AC3E}">
        <p14:creationId xmlns:p14="http://schemas.microsoft.com/office/powerpoint/2010/main" val="8264202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A9896A-DC66-86B7-6CC5-0B09C41354BD}"/>
              </a:ext>
            </a:extLst>
          </p:cNvPr>
          <p:cNvSpPr>
            <a:spLocks noGrp="1"/>
          </p:cNvSpPr>
          <p:nvPr>
            <p:ph type="title"/>
          </p:nvPr>
        </p:nvSpPr>
        <p:spPr>
          <a:xfrm>
            <a:off x="1371600" y="685800"/>
            <a:ext cx="9601200" cy="817685"/>
          </a:xfrm>
        </p:spPr>
        <p:txBody>
          <a:bodyPr>
            <a:normAutofit/>
          </a:bodyPr>
          <a:lstStyle/>
          <a:p>
            <a:r>
              <a:rPr lang="en-IN" dirty="0"/>
              <a:t>CHALLENGES </a:t>
            </a:r>
          </a:p>
        </p:txBody>
      </p:sp>
      <p:sp>
        <p:nvSpPr>
          <p:cNvPr id="3" name="Content Placeholder 2">
            <a:extLst>
              <a:ext uri="{FF2B5EF4-FFF2-40B4-BE49-F238E27FC236}">
                <a16:creationId xmlns:a16="http://schemas.microsoft.com/office/drawing/2014/main" id="{5E59DCB7-F89A-FD72-6F1D-7806185B4C32}"/>
              </a:ext>
            </a:extLst>
          </p:cNvPr>
          <p:cNvSpPr>
            <a:spLocks noGrp="1"/>
          </p:cNvSpPr>
          <p:nvPr>
            <p:ph idx="1"/>
          </p:nvPr>
        </p:nvSpPr>
        <p:spPr>
          <a:xfrm>
            <a:off x="1371599" y="1565031"/>
            <a:ext cx="10374923" cy="5029200"/>
          </a:xfrm>
        </p:spPr>
        <p:txBody>
          <a:bodyPr/>
          <a:lstStyle/>
          <a:p>
            <a:r>
              <a:rPr lang="en-IN" dirty="0"/>
              <a:t>We have Pre-processed the Data, Now need to Build the Model</a:t>
            </a:r>
          </a:p>
          <a:p>
            <a:r>
              <a:rPr lang="en-IN" dirty="0"/>
              <a:t>Not a Single Model, Hybrid Model </a:t>
            </a:r>
          </a:p>
          <a:p>
            <a:r>
              <a:rPr lang="en-IN" dirty="0"/>
              <a:t>Need to carefully Handle each Layer’s output and pass it to the next Layer without any issues.</a:t>
            </a:r>
          </a:p>
          <a:p>
            <a:endParaRPr lang="en-IN" dirty="0"/>
          </a:p>
          <a:p>
            <a:endParaRPr lang="en-IN" dirty="0"/>
          </a:p>
          <a:p>
            <a:endParaRPr lang="en-IN" dirty="0"/>
          </a:p>
          <a:p>
            <a:endParaRPr lang="en-IN" dirty="0"/>
          </a:p>
          <a:p>
            <a:pPr marL="0" indent="0">
              <a:buNone/>
            </a:pPr>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p:txBody>
      </p:sp>
    </p:spTree>
    <p:extLst>
      <p:ext uri="{BB962C8B-B14F-4D97-AF65-F5344CB8AC3E}">
        <p14:creationId xmlns:p14="http://schemas.microsoft.com/office/powerpoint/2010/main" val="17121050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A9896A-DC66-86B7-6CC5-0B09C41354BD}"/>
              </a:ext>
            </a:extLst>
          </p:cNvPr>
          <p:cNvSpPr>
            <a:spLocks noGrp="1"/>
          </p:cNvSpPr>
          <p:nvPr>
            <p:ph type="title"/>
          </p:nvPr>
        </p:nvSpPr>
        <p:spPr>
          <a:xfrm>
            <a:off x="1371600" y="685800"/>
            <a:ext cx="9601200" cy="817685"/>
          </a:xfrm>
        </p:spPr>
        <p:txBody>
          <a:bodyPr>
            <a:normAutofit/>
          </a:bodyPr>
          <a:lstStyle/>
          <a:p>
            <a:r>
              <a:rPr lang="en-IN" b="1" dirty="0"/>
              <a:t>FUTURE WORK</a:t>
            </a:r>
          </a:p>
        </p:txBody>
      </p:sp>
      <p:sp>
        <p:nvSpPr>
          <p:cNvPr id="3" name="Content Placeholder 2">
            <a:extLst>
              <a:ext uri="{FF2B5EF4-FFF2-40B4-BE49-F238E27FC236}">
                <a16:creationId xmlns:a16="http://schemas.microsoft.com/office/drawing/2014/main" id="{5E59DCB7-F89A-FD72-6F1D-7806185B4C32}"/>
              </a:ext>
            </a:extLst>
          </p:cNvPr>
          <p:cNvSpPr>
            <a:spLocks noGrp="1"/>
          </p:cNvSpPr>
          <p:nvPr>
            <p:ph idx="1"/>
          </p:nvPr>
        </p:nvSpPr>
        <p:spPr>
          <a:xfrm>
            <a:off x="1371600" y="1565031"/>
            <a:ext cx="10225454" cy="5029200"/>
          </a:xfrm>
        </p:spPr>
        <p:txBody>
          <a:bodyPr/>
          <a:lstStyle/>
          <a:p>
            <a:pPr marL="530352" lvl="1" indent="0">
              <a:buNone/>
            </a:pPr>
            <a:r>
              <a:rPr lang="en-IN" dirty="0"/>
              <a:t>			</a:t>
            </a:r>
          </a:p>
          <a:p>
            <a:r>
              <a:rPr lang="en-IN"/>
              <a:t>For now we have </a:t>
            </a:r>
            <a:r>
              <a:rPr lang="en-IN" dirty="0"/>
              <a:t>implemented the Model using CNN-BILSTM only</a:t>
            </a:r>
          </a:p>
          <a:p>
            <a:r>
              <a:rPr lang="en-IN" dirty="0"/>
              <a:t>Need to Add Attention Mechanism</a:t>
            </a:r>
          </a:p>
          <a:p>
            <a:r>
              <a:rPr lang="en-IN" dirty="0"/>
              <a:t>Optimizing the Model for Better Results</a:t>
            </a:r>
          </a:p>
          <a:p>
            <a:endParaRPr lang="en-IN" dirty="0"/>
          </a:p>
          <a:p>
            <a:endParaRPr lang="en-IN" dirty="0"/>
          </a:p>
          <a:p>
            <a:endParaRPr lang="en-IN" dirty="0"/>
          </a:p>
          <a:p>
            <a:endParaRPr lang="en-IN" dirty="0"/>
          </a:p>
          <a:p>
            <a:endParaRPr lang="en-IN" dirty="0"/>
          </a:p>
          <a:p>
            <a:endParaRPr lang="en-IN" dirty="0"/>
          </a:p>
        </p:txBody>
      </p:sp>
    </p:spTree>
    <p:extLst>
      <p:ext uri="{BB962C8B-B14F-4D97-AF65-F5344CB8AC3E}">
        <p14:creationId xmlns:p14="http://schemas.microsoft.com/office/powerpoint/2010/main" val="30257640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B6973F-5158-89F6-D270-707761A65395}"/>
              </a:ext>
            </a:extLst>
          </p:cNvPr>
          <p:cNvSpPr>
            <a:spLocks noGrp="1"/>
          </p:cNvSpPr>
          <p:nvPr>
            <p:ph type="title"/>
          </p:nvPr>
        </p:nvSpPr>
        <p:spPr>
          <a:xfrm>
            <a:off x="1371600" y="685800"/>
            <a:ext cx="9601200" cy="723550"/>
          </a:xfrm>
        </p:spPr>
        <p:txBody>
          <a:bodyPr/>
          <a:lstStyle/>
          <a:p>
            <a:r>
              <a:rPr lang="en-IN" dirty="0"/>
              <a:t>ROADMAP (TENTATIVE)</a:t>
            </a:r>
          </a:p>
        </p:txBody>
      </p:sp>
      <p:sp>
        <p:nvSpPr>
          <p:cNvPr id="3" name="Flowchart: Connector 2">
            <a:extLst>
              <a:ext uri="{FF2B5EF4-FFF2-40B4-BE49-F238E27FC236}">
                <a16:creationId xmlns:a16="http://schemas.microsoft.com/office/drawing/2014/main" id="{F6971CB8-6243-F70E-9984-FE8682107210}"/>
              </a:ext>
            </a:extLst>
          </p:cNvPr>
          <p:cNvSpPr/>
          <p:nvPr/>
        </p:nvSpPr>
        <p:spPr>
          <a:xfrm>
            <a:off x="1090246" y="1664558"/>
            <a:ext cx="2131123" cy="511729"/>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Review 1</a:t>
            </a:r>
          </a:p>
        </p:txBody>
      </p:sp>
      <p:sp>
        <p:nvSpPr>
          <p:cNvPr id="5" name="Flowchart: Connector 4">
            <a:extLst>
              <a:ext uri="{FF2B5EF4-FFF2-40B4-BE49-F238E27FC236}">
                <a16:creationId xmlns:a16="http://schemas.microsoft.com/office/drawing/2014/main" id="{5BB4FB77-F230-6A84-FEA6-B2A306584A1D}"/>
              </a:ext>
            </a:extLst>
          </p:cNvPr>
          <p:cNvSpPr/>
          <p:nvPr/>
        </p:nvSpPr>
        <p:spPr>
          <a:xfrm>
            <a:off x="1090246" y="2355209"/>
            <a:ext cx="2131123" cy="511729"/>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Review 2</a:t>
            </a:r>
          </a:p>
        </p:txBody>
      </p:sp>
      <p:sp>
        <p:nvSpPr>
          <p:cNvPr id="6" name="Flowchart: Connector 5">
            <a:extLst>
              <a:ext uri="{FF2B5EF4-FFF2-40B4-BE49-F238E27FC236}">
                <a16:creationId xmlns:a16="http://schemas.microsoft.com/office/drawing/2014/main" id="{8574B322-9DBA-3E31-1D2E-1117C4D57788}"/>
              </a:ext>
            </a:extLst>
          </p:cNvPr>
          <p:cNvSpPr/>
          <p:nvPr/>
        </p:nvSpPr>
        <p:spPr>
          <a:xfrm>
            <a:off x="1151793" y="3041008"/>
            <a:ext cx="2069578" cy="511729"/>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Review 3</a:t>
            </a:r>
          </a:p>
        </p:txBody>
      </p:sp>
      <p:sp>
        <p:nvSpPr>
          <p:cNvPr id="8" name="Flowchart: Connector 7">
            <a:extLst>
              <a:ext uri="{FF2B5EF4-FFF2-40B4-BE49-F238E27FC236}">
                <a16:creationId xmlns:a16="http://schemas.microsoft.com/office/drawing/2014/main" id="{5246CA89-24B8-2BEB-A626-D60AB97D90BF}"/>
              </a:ext>
            </a:extLst>
          </p:cNvPr>
          <p:cNvSpPr/>
          <p:nvPr/>
        </p:nvSpPr>
        <p:spPr>
          <a:xfrm>
            <a:off x="1151793" y="3807945"/>
            <a:ext cx="2069577" cy="511729"/>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Review 4</a:t>
            </a:r>
          </a:p>
        </p:txBody>
      </p:sp>
      <p:sp>
        <p:nvSpPr>
          <p:cNvPr id="10" name="Arrow: Right 9">
            <a:extLst>
              <a:ext uri="{FF2B5EF4-FFF2-40B4-BE49-F238E27FC236}">
                <a16:creationId xmlns:a16="http://schemas.microsoft.com/office/drawing/2014/main" id="{4847ECB3-3894-E31F-FD6E-633054684866}"/>
              </a:ext>
            </a:extLst>
          </p:cNvPr>
          <p:cNvSpPr/>
          <p:nvPr/>
        </p:nvSpPr>
        <p:spPr>
          <a:xfrm>
            <a:off x="3473042" y="1740710"/>
            <a:ext cx="645952" cy="33556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Arrow: Right 10">
            <a:extLst>
              <a:ext uri="{FF2B5EF4-FFF2-40B4-BE49-F238E27FC236}">
                <a16:creationId xmlns:a16="http://schemas.microsoft.com/office/drawing/2014/main" id="{1C8A746B-8983-07CD-E3F1-2A103EEBCA25}"/>
              </a:ext>
            </a:extLst>
          </p:cNvPr>
          <p:cNvSpPr/>
          <p:nvPr/>
        </p:nvSpPr>
        <p:spPr>
          <a:xfrm>
            <a:off x="3485625" y="2417075"/>
            <a:ext cx="645952" cy="33556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2" name="Arrow: Right 11">
            <a:extLst>
              <a:ext uri="{FF2B5EF4-FFF2-40B4-BE49-F238E27FC236}">
                <a16:creationId xmlns:a16="http://schemas.microsoft.com/office/drawing/2014/main" id="{533134C8-0824-7DDF-D633-A5061FBE82D8}"/>
              </a:ext>
            </a:extLst>
          </p:cNvPr>
          <p:cNvSpPr/>
          <p:nvPr/>
        </p:nvSpPr>
        <p:spPr>
          <a:xfrm>
            <a:off x="3473042" y="3093440"/>
            <a:ext cx="645952" cy="33556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Arrow: Right 13">
            <a:extLst>
              <a:ext uri="{FF2B5EF4-FFF2-40B4-BE49-F238E27FC236}">
                <a16:creationId xmlns:a16="http://schemas.microsoft.com/office/drawing/2014/main" id="{6415BD7A-B1C7-2BC6-DE7D-02CE58DC68C7}"/>
              </a:ext>
            </a:extLst>
          </p:cNvPr>
          <p:cNvSpPr/>
          <p:nvPr/>
        </p:nvSpPr>
        <p:spPr>
          <a:xfrm>
            <a:off x="3473042" y="3896029"/>
            <a:ext cx="645952" cy="33556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5" name="Rectangle: Single Corner Rounded 14">
            <a:extLst>
              <a:ext uri="{FF2B5EF4-FFF2-40B4-BE49-F238E27FC236}">
                <a16:creationId xmlns:a16="http://schemas.microsoft.com/office/drawing/2014/main" id="{C172D22F-653A-4B8B-4662-415A187FB21E}"/>
              </a:ext>
            </a:extLst>
          </p:cNvPr>
          <p:cNvSpPr/>
          <p:nvPr/>
        </p:nvSpPr>
        <p:spPr>
          <a:xfrm>
            <a:off x="4395831" y="1551963"/>
            <a:ext cx="7633982" cy="595619"/>
          </a:xfrm>
          <a:prstGeom prst="round1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LEARNING AND DATA GATHERING</a:t>
            </a:r>
          </a:p>
        </p:txBody>
      </p:sp>
      <p:sp>
        <p:nvSpPr>
          <p:cNvPr id="16" name="Rectangle: Single Corner Rounded 15">
            <a:extLst>
              <a:ext uri="{FF2B5EF4-FFF2-40B4-BE49-F238E27FC236}">
                <a16:creationId xmlns:a16="http://schemas.microsoft.com/office/drawing/2014/main" id="{970ED43C-414E-C0A5-5F39-EAEB72C8F4D9}"/>
              </a:ext>
            </a:extLst>
          </p:cNvPr>
          <p:cNvSpPr/>
          <p:nvPr/>
        </p:nvSpPr>
        <p:spPr>
          <a:xfrm>
            <a:off x="4395831" y="2240906"/>
            <a:ext cx="7633982" cy="595619"/>
          </a:xfrm>
          <a:prstGeom prst="round1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BUILDING MODEL</a:t>
            </a:r>
          </a:p>
        </p:txBody>
      </p:sp>
      <p:sp>
        <p:nvSpPr>
          <p:cNvPr id="17" name="Rectangle: Single Corner Rounded 16">
            <a:extLst>
              <a:ext uri="{FF2B5EF4-FFF2-40B4-BE49-F238E27FC236}">
                <a16:creationId xmlns:a16="http://schemas.microsoft.com/office/drawing/2014/main" id="{AEDCE4CA-648F-64D4-C0FB-30F4DE454688}"/>
              </a:ext>
            </a:extLst>
          </p:cNvPr>
          <p:cNvSpPr/>
          <p:nvPr/>
        </p:nvSpPr>
        <p:spPr>
          <a:xfrm>
            <a:off x="4395831" y="2943225"/>
            <a:ext cx="7633982" cy="595619"/>
          </a:xfrm>
          <a:prstGeom prst="round1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TESTING,OPTIMIZATION</a:t>
            </a:r>
          </a:p>
        </p:txBody>
      </p:sp>
      <p:sp>
        <p:nvSpPr>
          <p:cNvPr id="19" name="Rectangle: Single Corner Rounded 18">
            <a:extLst>
              <a:ext uri="{FF2B5EF4-FFF2-40B4-BE49-F238E27FC236}">
                <a16:creationId xmlns:a16="http://schemas.microsoft.com/office/drawing/2014/main" id="{2A46BC7C-2226-4C65-2029-AF081E3F5BBA}"/>
              </a:ext>
            </a:extLst>
          </p:cNvPr>
          <p:cNvSpPr/>
          <p:nvPr/>
        </p:nvSpPr>
        <p:spPr>
          <a:xfrm>
            <a:off x="4370666" y="3723666"/>
            <a:ext cx="7633982" cy="595619"/>
          </a:xfrm>
          <a:prstGeom prst="round1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A WEBAPPLICATION</a:t>
            </a:r>
          </a:p>
        </p:txBody>
      </p:sp>
    </p:spTree>
    <p:extLst>
      <p:ext uri="{BB962C8B-B14F-4D97-AF65-F5344CB8AC3E}">
        <p14:creationId xmlns:p14="http://schemas.microsoft.com/office/powerpoint/2010/main" val="3906531824"/>
      </p:ext>
    </p:extLst>
  </p:cSld>
  <p:clrMapOvr>
    <a:masterClrMapping/>
  </p:clrMapOvr>
  <mc:AlternateContent xmlns:mc="http://schemas.openxmlformats.org/markup-compatibility/2006" xmlns:p14="http://schemas.microsoft.com/office/powerpoint/2010/main">
    <mc:Choice Requires="p14">
      <p:transition spd="slow" p14:dur="2000" advTm="3539"/>
    </mc:Choice>
    <mc:Fallback xmlns="">
      <p:transition spd="slow" advTm="3539"/>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F0952-1A21-557A-D704-C36A134C4F7D}"/>
              </a:ext>
            </a:extLst>
          </p:cNvPr>
          <p:cNvSpPr>
            <a:spLocks noGrp="1"/>
          </p:cNvSpPr>
          <p:nvPr>
            <p:ph type="title"/>
          </p:nvPr>
        </p:nvSpPr>
        <p:spPr/>
        <p:txBody>
          <a:bodyPr/>
          <a:lstStyle/>
          <a:p>
            <a:r>
              <a:rPr lang="en-IN" dirty="0"/>
              <a:t>AVAILABLE DATASETS</a:t>
            </a:r>
          </a:p>
        </p:txBody>
      </p:sp>
      <p:sp>
        <p:nvSpPr>
          <p:cNvPr id="3" name="Content Placeholder 2">
            <a:extLst>
              <a:ext uri="{FF2B5EF4-FFF2-40B4-BE49-F238E27FC236}">
                <a16:creationId xmlns:a16="http://schemas.microsoft.com/office/drawing/2014/main" id="{98350A83-1AE3-AF26-6033-6D8F753DEB27}"/>
              </a:ext>
            </a:extLst>
          </p:cNvPr>
          <p:cNvSpPr>
            <a:spLocks noGrp="1"/>
          </p:cNvSpPr>
          <p:nvPr>
            <p:ph idx="1"/>
          </p:nvPr>
        </p:nvSpPr>
        <p:spPr/>
        <p:txBody>
          <a:bodyPr/>
          <a:lstStyle/>
          <a:p>
            <a:r>
              <a:rPr lang="en-IN" sz="2800" b="1" u="sng" dirty="0"/>
              <a:t>Yahoo Finance</a:t>
            </a:r>
          </a:p>
          <a:p>
            <a:r>
              <a:rPr lang="en-IN" dirty="0"/>
              <a:t>In this website we can get the previous data of any stock that we want which consists the date  open, close, high, low, volume as attributes.</a:t>
            </a:r>
          </a:p>
          <a:p>
            <a:r>
              <a:rPr lang="en-IN" sz="2800" b="1" u="sng" dirty="0"/>
              <a:t>Kaggle</a:t>
            </a:r>
          </a:p>
          <a:p>
            <a:r>
              <a:rPr lang="en-IN" dirty="0"/>
              <a:t>From Kaggle we can get the previous data of the NIFTY 50 stocks  and details of other stocks</a:t>
            </a:r>
          </a:p>
          <a:p>
            <a:endParaRPr lang="en-IN" sz="2800" b="1" u="sng" dirty="0"/>
          </a:p>
          <a:p>
            <a:endParaRPr lang="en-IN" dirty="0"/>
          </a:p>
          <a:p>
            <a:endParaRPr lang="en-IN" dirty="0"/>
          </a:p>
        </p:txBody>
      </p:sp>
    </p:spTree>
    <p:extLst>
      <p:ext uri="{BB962C8B-B14F-4D97-AF65-F5344CB8AC3E}">
        <p14:creationId xmlns:p14="http://schemas.microsoft.com/office/powerpoint/2010/main" val="267829998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2331">
        <p15:prstTrans prst="wind"/>
      </p:transition>
    </mc:Choice>
    <mc:Fallback xmlns="">
      <p:transition spd="slow" advTm="2331">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968A7E-F92F-ED1E-DB4E-42C4B31ECDDB}"/>
              </a:ext>
            </a:extLst>
          </p:cNvPr>
          <p:cNvSpPr>
            <a:spLocks noGrp="1"/>
          </p:cNvSpPr>
          <p:nvPr>
            <p:ph type="title"/>
          </p:nvPr>
        </p:nvSpPr>
        <p:spPr>
          <a:xfrm>
            <a:off x="1371600" y="140677"/>
            <a:ext cx="9601200" cy="624254"/>
          </a:xfrm>
        </p:spPr>
        <p:txBody>
          <a:bodyPr>
            <a:normAutofit fontScale="90000"/>
          </a:bodyPr>
          <a:lstStyle/>
          <a:p>
            <a:r>
              <a:rPr lang="en-IN" dirty="0"/>
              <a:t>REFERENCES</a:t>
            </a:r>
          </a:p>
        </p:txBody>
      </p:sp>
      <p:sp>
        <p:nvSpPr>
          <p:cNvPr id="3" name="Content Placeholder 2">
            <a:extLst>
              <a:ext uri="{FF2B5EF4-FFF2-40B4-BE49-F238E27FC236}">
                <a16:creationId xmlns:a16="http://schemas.microsoft.com/office/drawing/2014/main" id="{6048981E-A775-5B18-E9E8-FBE714FA8AC3}"/>
              </a:ext>
            </a:extLst>
          </p:cNvPr>
          <p:cNvSpPr>
            <a:spLocks noGrp="1"/>
          </p:cNvSpPr>
          <p:nvPr>
            <p:ph idx="1"/>
          </p:nvPr>
        </p:nvSpPr>
        <p:spPr>
          <a:xfrm>
            <a:off x="1371600" y="703385"/>
            <a:ext cx="9601200" cy="5926015"/>
          </a:xfrm>
        </p:spPr>
        <p:txBody>
          <a:bodyPr/>
          <a:lstStyle/>
          <a:p>
            <a:pPr marL="457200" indent="-457200">
              <a:buFont typeface="+mj-lt"/>
              <a:buAutoNum type="arabicPeriod"/>
            </a:pPr>
            <a:r>
              <a:rPr lang="en-IN" sz="1800" b="0" i="0" dirty="0" err="1">
                <a:solidFill>
                  <a:schemeClr val="tx1"/>
                </a:solidFill>
                <a:effectLst/>
                <a:latin typeface="MS UI Gothic" panose="020B0600070205080204" pitchFamily="34" charset="-128"/>
                <a:ea typeface="MS UI Gothic" panose="020B0600070205080204" pitchFamily="34" charset="-128"/>
              </a:rPr>
              <a:t>Mojtaba</a:t>
            </a:r>
            <a:r>
              <a:rPr lang="en-IN" sz="1800" b="0" i="0" dirty="0">
                <a:solidFill>
                  <a:schemeClr val="tx1"/>
                </a:solidFill>
                <a:effectLst/>
                <a:latin typeface="MS UI Gothic" panose="020B0600070205080204" pitchFamily="34" charset="-128"/>
                <a:ea typeface="MS UI Gothic" panose="020B0600070205080204" pitchFamily="34" charset="-128"/>
              </a:rPr>
              <a:t>,  </a:t>
            </a:r>
            <a:r>
              <a:rPr lang="en-IN" sz="1800" dirty="0" err="1">
                <a:solidFill>
                  <a:schemeClr val="tx1"/>
                </a:solidFill>
                <a:latin typeface="MS UI Gothic" panose="020B0600070205080204" pitchFamily="34" charset="-128"/>
                <a:ea typeface="MS UI Gothic" panose="020B0600070205080204" pitchFamily="34" charset="-128"/>
              </a:rPr>
              <a:t>Pooyan</a:t>
            </a:r>
            <a:r>
              <a:rPr lang="en-IN" sz="1800" b="0" i="0" dirty="0">
                <a:solidFill>
                  <a:schemeClr val="tx1"/>
                </a:solidFill>
                <a:effectLst/>
                <a:latin typeface="MS UI Gothic" panose="020B0600070205080204" pitchFamily="34" charset="-128"/>
                <a:ea typeface="MS UI Gothic" panose="020B0600070205080204" pitchFamily="34" charset="-128"/>
              </a:rPr>
              <a:t>, Hamed,  Deep Learning for stock market Prediction. </a:t>
            </a:r>
            <a:r>
              <a:rPr lang="en-IN" sz="1800" b="0" i="0" dirty="0">
                <a:solidFill>
                  <a:schemeClr val="tx1"/>
                </a:solidFill>
                <a:effectLst/>
                <a:latin typeface="Agency FB" panose="020B0503020202020204" pitchFamily="34" charset="0"/>
                <a:ea typeface="MS UI Gothic" panose="020B0600070205080204" pitchFamily="34" charset="-128"/>
              </a:rPr>
              <a:t>Entropy</a:t>
            </a:r>
            <a:r>
              <a:rPr lang="en-IN" sz="1800" b="0" i="0" dirty="0">
                <a:solidFill>
                  <a:schemeClr val="tx1"/>
                </a:solidFill>
                <a:effectLst/>
                <a:latin typeface="MS UI Gothic" panose="020B0600070205080204" pitchFamily="34" charset="-128"/>
                <a:ea typeface="MS UI Gothic" panose="020B0600070205080204" pitchFamily="34" charset="-128"/>
              </a:rPr>
              <a:t> 2020,22</a:t>
            </a:r>
          </a:p>
          <a:p>
            <a:pPr marL="457200" indent="-457200">
              <a:buFont typeface="+mj-lt"/>
              <a:buAutoNum type="arabicPeriod"/>
            </a:pPr>
            <a:r>
              <a:rPr lang="en-IN" sz="1800" dirty="0">
                <a:solidFill>
                  <a:schemeClr val="tx1"/>
                </a:solidFill>
                <a:latin typeface="MS UI Gothic" panose="020B0600070205080204" pitchFamily="34" charset="-128"/>
                <a:ea typeface="MS UI Gothic" panose="020B0600070205080204" pitchFamily="34" charset="-128"/>
              </a:rPr>
              <a:t>Luca Di, Oleksandr, </a:t>
            </a:r>
            <a:r>
              <a:rPr lang="en-US" sz="1800" i="0" dirty="0">
                <a:solidFill>
                  <a:srgbClr val="030303"/>
                </a:solidFill>
                <a:effectLst/>
                <a:latin typeface="MS UI Gothic" panose="020B0600070205080204" pitchFamily="34" charset="-128"/>
                <a:ea typeface="MS UI Gothic" panose="020B0600070205080204" pitchFamily="34" charset="-128"/>
              </a:rPr>
              <a:t>Artificial Neural Networks architectures for stock price prediction: comparisons and applications.</a:t>
            </a:r>
            <a:r>
              <a:rPr lang="en-IN" sz="1800" b="0" i="0" dirty="0">
                <a:solidFill>
                  <a:schemeClr val="tx1"/>
                </a:solidFill>
                <a:effectLst/>
                <a:latin typeface="Agency FB" panose="020B0503020202020204" pitchFamily="34" charset="0"/>
                <a:ea typeface="MS UI Gothic" panose="020B0600070205080204" pitchFamily="34" charset="-128"/>
              </a:rPr>
              <a:t> Trace </a:t>
            </a:r>
            <a:r>
              <a:rPr lang="en-US" sz="1800" b="0" dirty="0">
                <a:solidFill>
                  <a:srgbClr val="030303"/>
                </a:solidFill>
                <a:latin typeface="MS UI Gothic" panose="020B0600070205080204" pitchFamily="34" charset="-128"/>
                <a:ea typeface="MS UI Gothic" panose="020B0600070205080204" pitchFamily="34" charset="-128"/>
              </a:rPr>
              <a:t> </a:t>
            </a:r>
            <a:r>
              <a:rPr lang="en-US" sz="1800" i="0" dirty="0">
                <a:solidFill>
                  <a:srgbClr val="030303"/>
                </a:solidFill>
                <a:effectLst/>
                <a:latin typeface="MS UI Gothic" panose="020B0600070205080204" pitchFamily="34" charset="-128"/>
                <a:ea typeface="MS UI Gothic" panose="020B0600070205080204" pitchFamily="34" charset="-128"/>
              </a:rPr>
              <a:t>2016,10,</a:t>
            </a:r>
            <a:r>
              <a:rPr lang="en-IN" sz="1800" b="0" i="0" dirty="0">
                <a:solidFill>
                  <a:srgbClr val="404040"/>
                </a:solidFill>
                <a:effectLst/>
                <a:latin typeface="ProximaVara-Roman"/>
              </a:rPr>
              <a:t> 403-413</a:t>
            </a:r>
          </a:p>
          <a:p>
            <a:pPr marL="457200" indent="-457200">
              <a:buFont typeface="+mj-lt"/>
              <a:buAutoNum type="arabicPeriod"/>
            </a:pPr>
            <a:r>
              <a:rPr lang="en-IN" sz="1800" b="0" i="0" dirty="0">
                <a:solidFill>
                  <a:schemeClr val="tx1"/>
                </a:solidFill>
                <a:effectLst/>
                <a:latin typeface="MS UI Gothic" panose="020B0600070205080204" pitchFamily="34" charset="-128"/>
                <a:ea typeface="MS UI Gothic" panose="020B0600070205080204" pitchFamily="34" charset="-128"/>
              </a:rPr>
              <a:t>Murtaza,</a:t>
            </a:r>
            <a:r>
              <a:rPr lang="en-IN" sz="1800" dirty="0">
                <a:solidFill>
                  <a:schemeClr val="tx1"/>
                </a:solidFill>
                <a:latin typeface="MS UI Gothic" panose="020B0600070205080204" pitchFamily="34" charset="-128"/>
                <a:ea typeface="MS UI Gothic" panose="020B0600070205080204" pitchFamily="34" charset="-128"/>
              </a:rPr>
              <a:t> </a:t>
            </a:r>
            <a:r>
              <a:rPr lang="en-IN" sz="1800" dirty="0" err="1">
                <a:solidFill>
                  <a:schemeClr val="tx1"/>
                </a:solidFill>
                <a:latin typeface="MS UI Gothic" panose="020B0600070205080204" pitchFamily="34" charset="-128"/>
                <a:ea typeface="MS UI Gothic" panose="020B0600070205080204" pitchFamily="34" charset="-128"/>
              </a:rPr>
              <a:t>Harshal</a:t>
            </a:r>
            <a:r>
              <a:rPr lang="en-IN" sz="1800" dirty="0">
                <a:solidFill>
                  <a:schemeClr val="tx1"/>
                </a:solidFill>
                <a:latin typeface="MS UI Gothic" panose="020B0600070205080204" pitchFamily="34" charset="-128"/>
                <a:ea typeface="MS UI Gothic" panose="020B0600070205080204" pitchFamily="34" charset="-128"/>
              </a:rPr>
              <a:t>, Shraddha </a:t>
            </a:r>
            <a:r>
              <a:rPr lang="en-US" sz="1800" dirty="0"/>
              <a:t>Predicting Stock Prices Using LSTM.</a:t>
            </a:r>
            <a:r>
              <a:rPr lang="en-IN" sz="1800" b="0" i="0" dirty="0">
                <a:solidFill>
                  <a:schemeClr val="tx1"/>
                </a:solidFill>
                <a:effectLst/>
                <a:latin typeface="Agency FB" panose="020B0503020202020204" pitchFamily="34" charset="0"/>
                <a:ea typeface="MS UI Gothic" panose="020B0600070205080204" pitchFamily="34" charset="-128"/>
              </a:rPr>
              <a:t> IJSR </a:t>
            </a:r>
            <a:r>
              <a:rPr lang="en-US" sz="1800" i="0" dirty="0">
                <a:solidFill>
                  <a:srgbClr val="030303"/>
                </a:solidFill>
                <a:effectLst/>
                <a:latin typeface="MS UI Gothic" panose="020B0600070205080204" pitchFamily="34" charset="-128"/>
                <a:ea typeface="MS UI Gothic" panose="020B0600070205080204" pitchFamily="34" charset="-128"/>
              </a:rPr>
              <a:t>2017</a:t>
            </a:r>
          </a:p>
          <a:p>
            <a:pPr marL="457200" indent="-457200">
              <a:buFont typeface="+mj-lt"/>
              <a:buAutoNum type="arabicPeriod"/>
            </a:pPr>
            <a:r>
              <a:rPr lang="en-US" sz="1800" i="0" dirty="0">
                <a:solidFill>
                  <a:srgbClr val="030303"/>
                </a:solidFill>
                <a:effectLst/>
                <a:latin typeface="MS UI Gothic" panose="020B0600070205080204" pitchFamily="34" charset="-128"/>
                <a:ea typeface="MS UI Gothic" panose="020B0600070205080204" pitchFamily="34" charset="-128"/>
              </a:rPr>
              <a:t>Sidra, </a:t>
            </a:r>
            <a:r>
              <a:rPr lang="en-US" sz="1800" i="0" dirty="0" err="1">
                <a:solidFill>
                  <a:srgbClr val="030303"/>
                </a:solidFill>
                <a:effectLst/>
                <a:latin typeface="MS UI Gothic" panose="020B0600070205080204" pitchFamily="34" charset="-128"/>
                <a:ea typeface="MS UI Gothic" panose="020B0600070205080204" pitchFamily="34" charset="-128"/>
              </a:rPr>
              <a:t>Jayadip</a:t>
            </a:r>
            <a:r>
              <a:rPr lang="en-US" sz="1800" i="0" dirty="0">
                <a:solidFill>
                  <a:srgbClr val="030303"/>
                </a:solidFill>
                <a:effectLst/>
                <a:latin typeface="MS UI Gothic" panose="020B0600070205080204" pitchFamily="34" charset="-128"/>
                <a:ea typeface="MS UI Gothic" panose="020B0600070205080204" pitchFamily="34" charset="-128"/>
              </a:rPr>
              <a:t> </a:t>
            </a:r>
            <a:r>
              <a:rPr lang="en-US" sz="1800" b="0" i="0" dirty="0">
                <a:solidFill>
                  <a:srgbClr val="000000"/>
                </a:solidFill>
                <a:effectLst/>
                <a:latin typeface="ff1"/>
              </a:rPr>
              <a:t>Stock Price Prediction Using Convolutional Neural Networks on a Multivariate Time Series.</a:t>
            </a:r>
            <a:r>
              <a:rPr lang="en-US" sz="1800" dirty="0"/>
              <a:t> .</a:t>
            </a:r>
            <a:r>
              <a:rPr lang="en-IN" sz="1800" b="0" i="0" dirty="0">
                <a:solidFill>
                  <a:schemeClr val="tx1"/>
                </a:solidFill>
                <a:effectLst/>
                <a:latin typeface="Agency FB" panose="020B0503020202020204" pitchFamily="34" charset="0"/>
                <a:ea typeface="MS UI Gothic" panose="020B0600070205080204" pitchFamily="34" charset="-128"/>
              </a:rPr>
              <a:t> IEEE 2020</a:t>
            </a:r>
          </a:p>
          <a:p>
            <a:pPr marL="457200" indent="-457200">
              <a:buFont typeface="+mj-lt"/>
              <a:buAutoNum type="arabicPeriod"/>
            </a:pPr>
            <a:r>
              <a:rPr lang="en-IN" sz="1800" dirty="0">
                <a:solidFill>
                  <a:schemeClr val="tx1"/>
                </a:solidFill>
                <a:latin typeface="MS UI Gothic" panose="020B0600070205080204" pitchFamily="34" charset="-128"/>
                <a:ea typeface="MS UI Gothic" panose="020B0600070205080204" pitchFamily="34" charset="-128"/>
              </a:rPr>
              <a:t> Yahoo Finance Available online </a:t>
            </a:r>
            <a:r>
              <a:rPr lang="en-IN" sz="1800" dirty="0">
                <a:solidFill>
                  <a:schemeClr val="tx1"/>
                </a:solidFill>
                <a:latin typeface="MS UI Gothic" panose="020B0600070205080204" pitchFamily="34" charset="-128"/>
                <a:ea typeface="MS UI Gothic" panose="020B0600070205080204" pitchFamily="34" charset="-128"/>
                <a:hlinkClick r:id="rId2"/>
              </a:rPr>
              <a:t>www.finance.yahoo.com</a:t>
            </a:r>
            <a:endParaRPr lang="en-IN" sz="1800" dirty="0">
              <a:solidFill>
                <a:schemeClr val="tx1"/>
              </a:solidFill>
              <a:latin typeface="MS UI Gothic" panose="020B0600070205080204" pitchFamily="34" charset="-128"/>
              <a:ea typeface="MS UI Gothic" panose="020B0600070205080204" pitchFamily="34" charset="-128"/>
            </a:endParaRPr>
          </a:p>
          <a:p>
            <a:pPr marL="457200" indent="-457200">
              <a:buFont typeface="+mj-lt"/>
              <a:buAutoNum type="arabicPeriod"/>
            </a:pPr>
            <a:r>
              <a:rPr lang="en-US" sz="1800" b="0" i="0" dirty="0">
                <a:solidFill>
                  <a:schemeClr val="tx1"/>
                </a:solidFill>
                <a:effectLst/>
                <a:latin typeface="+mj-lt"/>
                <a:ea typeface="MS Gothic" panose="020B0609070205080204" pitchFamily="49" charset="-128"/>
              </a:rPr>
              <a:t>Wenjie Lu, Jiazheng Li, Yifan Li, Aijun Sun, A CNN-LSTM-BASED Modelto Forecast Stock Prices.Complexity,vol 2020, Article ID 6622927, 10 pages</a:t>
            </a:r>
            <a:endParaRPr lang="en-IN" sz="1800" dirty="0">
              <a:solidFill>
                <a:schemeClr val="tx1"/>
              </a:solidFill>
              <a:latin typeface="MS UI Gothic" panose="020B0600070205080204" pitchFamily="34" charset="-128"/>
              <a:ea typeface="MS UI Gothic" panose="020B0600070205080204" pitchFamily="34" charset="-128"/>
            </a:endParaRPr>
          </a:p>
          <a:p>
            <a:pPr marL="457200" indent="-457200">
              <a:buFont typeface="+mj-lt"/>
              <a:buAutoNum type="arabicPeriod"/>
            </a:pPr>
            <a:r>
              <a:rPr lang="en-US" sz="1800" b="0" i="0" dirty="0">
                <a:solidFill>
                  <a:schemeClr val="tx1"/>
                </a:solidFill>
                <a:effectLst/>
                <a:latin typeface="+mj-lt"/>
                <a:ea typeface="MS Gothic" panose="020B0609070205080204" pitchFamily="49" charset="-128"/>
              </a:rPr>
              <a:t>Wang H, Wang</a:t>
            </a:r>
            <a:r>
              <a:rPr lang="en-US" sz="1800" dirty="0">
                <a:solidFill>
                  <a:schemeClr val="tx1"/>
                </a:solidFill>
                <a:latin typeface="+mj-lt"/>
                <a:ea typeface="MS Gothic" panose="020B0609070205080204" pitchFamily="49" charset="-128"/>
              </a:rPr>
              <a:t> </a:t>
            </a:r>
            <a:r>
              <a:rPr lang="en-US" sz="1800" b="0" i="0" dirty="0">
                <a:solidFill>
                  <a:schemeClr val="tx1"/>
                </a:solidFill>
                <a:effectLst/>
                <a:latin typeface="+mj-lt"/>
                <a:ea typeface="MS Gothic" panose="020B0609070205080204" pitchFamily="49" charset="-128"/>
              </a:rPr>
              <a:t>J, Cao L, Li Y, Sun Q,&amp; Wang, J. (2021). A Stock Closing Price Prediction Model Based on CNN-</a:t>
            </a:r>
            <a:r>
              <a:rPr lang="en-US" sz="1800" b="0" i="0" dirty="0" err="1">
                <a:solidFill>
                  <a:schemeClr val="tx1"/>
                </a:solidFill>
                <a:effectLst/>
                <a:latin typeface="+mj-lt"/>
                <a:ea typeface="MS Gothic" panose="020B0609070205080204" pitchFamily="49" charset="-128"/>
              </a:rPr>
              <a:t>BiSLSTM</a:t>
            </a:r>
            <a:r>
              <a:rPr lang="en-US" sz="1800" b="0" i="0" dirty="0">
                <a:solidFill>
                  <a:schemeClr val="tx1"/>
                </a:solidFill>
                <a:effectLst/>
                <a:latin typeface="+mj-lt"/>
                <a:ea typeface="MS Gothic" panose="020B0609070205080204" pitchFamily="49" charset="-128"/>
              </a:rPr>
              <a:t>. Complexity, vol 2021, Article ID 5360828,12 pages.</a:t>
            </a:r>
            <a:endParaRPr lang="en-US" sz="1800" b="0" i="0" dirty="0">
              <a:solidFill>
                <a:schemeClr val="tx1"/>
              </a:solidFill>
              <a:effectLst/>
              <a:latin typeface="MS Gothic" panose="020B0609070205080204" pitchFamily="49" charset="-128"/>
              <a:ea typeface="MS Gothic" panose="020B0609070205080204" pitchFamily="49" charset="-128"/>
            </a:endParaRPr>
          </a:p>
          <a:p>
            <a:pPr marL="457200" indent="-457200">
              <a:buFont typeface="+mj-lt"/>
              <a:buAutoNum type="arabicPeriod"/>
            </a:pPr>
            <a:r>
              <a:rPr lang="en-US" sz="1600" b="0" i="0" dirty="0" err="1">
                <a:solidFill>
                  <a:schemeClr val="tx1"/>
                </a:solidFill>
                <a:effectLst/>
                <a:latin typeface="+mj-lt"/>
              </a:rPr>
              <a:t>Qiu</a:t>
            </a:r>
            <a:r>
              <a:rPr lang="en-US" sz="1600" b="0" i="0" dirty="0">
                <a:solidFill>
                  <a:schemeClr val="tx1"/>
                </a:solidFill>
                <a:effectLst/>
                <a:latin typeface="+mj-lt"/>
              </a:rPr>
              <a:t>, J., Wang, B., &amp; Zhou, C. (2020). Forecasting stock prices with long-short term memory neural network based on attention mechanism. </a:t>
            </a:r>
            <a:r>
              <a:rPr lang="en-US" sz="1600" b="0" i="0" dirty="0" err="1">
                <a:solidFill>
                  <a:schemeClr val="tx1"/>
                </a:solidFill>
                <a:effectLst/>
                <a:latin typeface="+mj-lt"/>
              </a:rPr>
              <a:t>PLoS</a:t>
            </a:r>
            <a:r>
              <a:rPr lang="en-US" sz="1600" b="0" i="0" dirty="0">
                <a:solidFill>
                  <a:schemeClr val="tx1"/>
                </a:solidFill>
                <a:effectLst/>
                <a:latin typeface="+mj-lt"/>
              </a:rPr>
              <a:t> ONE, 15(1), e0227222.</a:t>
            </a:r>
            <a:endParaRPr lang="en-US" sz="1800" b="0" i="0" dirty="0">
              <a:solidFill>
                <a:schemeClr val="tx1"/>
              </a:solidFill>
              <a:effectLst/>
              <a:latin typeface="+mj-lt"/>
              <a:ea typeface="MS Gothic" panose="020B0609070205080204" pitchFamily="49" charset="-128"/>
            </a:endParaRPr>
          </a:p>
          <a:p>
            <a:pPr marL="457200" indent="-457200">
              <a:buFont typeface="+mj-lt"/>
              <a:buAutoNum type="arabicPeriod"/>
            </a:pPr>
            <a:endParaRPr lang="en-US" b="0" i="0" dirty="0">
              <a:solidFill>
                <a:srgbClr val="000000"/>
              </a:solidFill>
              <a:effectLst/>
              <a:latin typeface="ff1"/>
            </a:endParaRPr>
          </a:p>
          <a:p>
            <a:pPr marL="457200" indent="-457200">
              <a:buFont typeface="+mj-lt"/>
              <a:buAutoNum type="arabicPeriod"/>
            </a:pPr>
            <a:endParaRPr lang="en-US" i="0" dirty="0">
              <a:solidFill>
                <a:srgbClr val="030303"/>
              </a:solidFill>
              <a:effectLst/>
              <a:latin typeface="MS UI Gothic" panose="020B0600070205080204" pitchFamily="34" charset="-128"/>
              <a:ea typeface="MS UI Gothic" panose="020B0600070205080204" pitchFamily="34" charset="-128"/>
            </a:endParaRPr>
          </a:p>
          <a:p>
            <a:pPr marL="457200" indent="-457200">
              <a:buFont typeface="+mj-lt"/>
              <a:buAutoNum type="arabicPeriod"/>
            </a:pPr>
            <a:endParaRPr lang="en-IN" b="0" i="0" dirty="0">
              <a:solidFill>
                <a:srgbClr val="404040"/>
              </a:solidFill>
              <a:effectLst/>
              <a:latin typeface="ProximaVara-Roman"/>
            </a:endParaRPr>
          </a:p>
          <a:p>
            <a:pPr marL="457200" indent="-457200">
              <a:buFont typeface="+mj-lt"/>
              <a:buAutoNum type="arabicPeriod"/>
            </a:pPr>
            <a:endParaRPr lang="en-IN" dirty="0">
              <a:solidFill>
                <a:schemeClr val="tx1"/>
              </a:solidFill>
              <a:latin typeface="MS UI Gothic" panose="020B0600070205080204" pitchFamily="34" charset="-128"/>
              <a:ea typeface="MS UI Gothic" panose="020B0600070205080204" pitchFamily="34" charset="-128"/>
            </a:endParaRPr>
          </a:p>
        </p:txBody>
      </p:sp>
    </p:spTree>
    <p:extLst>
      <p:ext uri="{BB962C8B-B14F-4D97-AF65-F5344CB8AC3E}">
        <p14:creationId xmlns:p14="http://schemas.microsoft.com/office/powerpoint/2010/main" val="938824971"/>
      </p:ext>
    </p:extLst>
  </p:cSld>
  <p:clrMapOvr>
    <a:masterClrMapping/>
  </p:clrMapOvr>
  <mc:AlternateContent xmlns:mc="http://schemas.openxmlformats.org/markup-compatibility/2006" xmlns:p14="http://schemas.microsoft.com/office/powerpoint/2010/main">
    <mc:Choice Requires="p14">
      <p:transition spd="slow" p14:dur="1400" advTm="1960">
        <p14:doors dir="vert"/>
      </p:transition>
    </mc:Choice>
    <mc:Fallback xmlns="">
      <p:transition spd="slow" advTm="1960">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52F1FCC-1E8A-F00F-078B-8BEE9A9AC136}"/>
              </a:ext>
            </a:extLst>
          </p:cNvPr>
          <p:cNvSpPr>
            <a:spLocks noGrp="1"/>
          </p:cNvSpPr>
          <p:nvPr>
            <p:ph idx="1"/>
          </p:nvPr>
        </p:nvSpPr>
        <p:spPr>
          <a:xfrm>
            <a:off x="1371600" y="2286000"/>
            <a:ext cx="9601200" cy="1354822"/>
          </a:xfrm>
        </p:spPr>
        <p:txBody>
          <a:bodyPr>
            <a:normAutofit/>
          </a:bodyPr>
          <a:lstStyle/>
          <a:p>
            <a:pPr marL="0" indent="0">
              <a:buNone/>
            </a:pPr>
            <a:r>
              <a:rPr lang="en-IN" sz="7200" b="1" dirty="0"/>
              <a:t>THANK YOU</a:t>
            </a:r>
          </a:p>
        </p:txBody>
      </p:sp>
    </p:spTree>
    <p:extLst>
      <p:ext uri="{BB962C8B-B14F-4D97-AF65-F5344CB8AC3E}">
        <p14:creationId xmlns:p14="http://schemas.microsoft.com/office/powerpoint/2010/main" val="2808417539"/>
      </p:ext>
    </p:extLst>
  </p:cSld>
  <p:clrMapOvr>
    <a:masterClrMapping/>
  </p:clrMapOvr>
  <mc:AlternateContent xmlns:mc="http://schemas.openxmlformats.org/markup-compatibility/2006" xmlns:p14="http://schemas.microsoft.com/office/powerpoint/2010/main">
    <mc:Choice Requires="p14">
      <p:transition spd="slow" p14:dur="900" advTm="996">
        <p14:warp dir="in"/>
      </p:transition>
    </mc:Choice>
    <mc:Fallback xmlns="">
      <p:transition spd="slow" advTm="996">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9F1864-ABE0-75B7-47C5-2BDB620B46FF}"/>
              </a:ext>
            </a:extLst>
          </p:cNvPr>
          <p:cNvSpPr>
            <a:spLocks noGrp="1"/>
          </p:cNvSpPr>
          <p:nvPr>
            <p:ph type="title"/>
          </p:nvPr>
        </p:nvSpPr>
        <p:spPr/>
        <p:txBody>
          <a:bodyPr/>
          <a:lstStyle/>
          <a:p>
            <a:r>
              <a:rPr lang="en-IN" dirty="0"/>
              <a:t>INTRODUCTION</a:t>
            </a:r>
          </a:p>
        </p:txBody>
      </p:sp>
      <p:sp>
        <p:nvSpPr>
          <p:cNvPr id="3" name="Content Placeholder 2">
            <a:extLst>
              <a:ext uri="{FF2B5EF4-FFF2-40B4-BE49-F238E27FC236}">
                <a16:creationId xmlns:a16="http://schemas.microsoft.com/office/drawing/2014/main" id="{3F6264E3-678F-006E-1B7F-68F7CE18473A}"/>
              </a:ext>
            </a:extLst>
          </p:cNvPr>
          <p:cNvSpPr>
            <a:spLocks noGrp="1"/>
          </p:cNvSpPr>
          <p:nvPr>
            <p:ph idx="1"/>
          </p:nvPr>
        </p:nvSpPr>
        <p:spPr>
          <a:xfrm>
            <a:off x="1371600" y="1644242"/>
            <a:ext cx="9601200" cy="4244830"/>
          </a:xfrm>
        </p:spPr>
        <p:txBody>
          <a:bodyPr/>
          <a:lstStyle/>
          <a:p>
            <a:r>
              <a:rPr lang="en-US" dirty="0"/>
              <a:t>The prediction of stock groups values has always been attractive and challenging for shareholders due to its inherent dynamics, non-linearity, and complex nature</a:t>
            </a:r>
          </a:p>
          <a:p>
            <a:r>
              <a:rPr lang="en-US" dirty="0"/>
              <a:t>Many factors involved in the prediction – physical factors vs. physiological, rational and irrational behavior, investor sentiment, market rumors </a:t>
            </a:r>
          </a:p>
          <a:p>
            <a:r>
              <a:rPr lang="en-US" dirty="0"/>
              <a:t>All these aspects combine to make stock prices volatile and very difficult to predict with a high degree of accuracy</a:t>
            </a:r>
          </a:p>
          <a:p>
            <a:r>
              <a:rPr lang="en-US" dirty="0"/>
              <a:t>For a good and successful investment, many investors are keen on knowing the future situation of the stock market</a:t>
            </a:r>
            <a:endParaRPr lang="en-IN" dirty="0"/>
          </a:p>
        </p:txBody>
      </p:sp>
    </p:spTree>
    <p:extLst>
      <p:ext uri="{BB962C8B-B14F-4D97-AF65-F5344CB8AC3E}">
        <p14:creationId xmlns:p14="http://schemas.microsoft.com/office/powerpoint/2010/main" val="260341441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3818">
        <p15:prstTrans prst="prestige"/>
      </p:transition>
    </mc:Choice>
    <mc:Fallback xmlns="">
      <p:transition spd="slow" advTm="3818">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13B07E-1B91-500C-14A3-7FB927184FD9}"/>
              </a:ext>
            </a:extLst>
          </p:cNvPr>
          <p:cNvSpPr>
            <a:spLocks noGrp="1"/>
          </p:cNvSpPr>
          <p:nvPr>
            <p:ph type="title"/>
          </p:nvPr>
        </p:nvSpPr>
        <p:spPr/>
        <p:txBody>
          <a:bodyPr/>
          <a:lstStyle/>
          <a:p>
            <a:r>
              <a:rPr lang="en-IN" dirty="0"/>
              <a:t>INTRODUCTION</a:t>
            </a:r>
            <a:r>
              <a:rPr lang="en-IN" sz="3200" dirty="0"/>
              <a:t> [CONT…]</a:t>
            </a:r>
          </a:p>
        </p:txBody>
      </p:sp>
      <p:sp>
        <p:nvSpPr>
          <p:cNvPr id="3" name="Content Placeholder 2">
            <a:extLst>
              <a:ext uri="{FF2B5EF4-FFF2-40B4-BE49-F238E27FC236}">
                <a16:creationId xmlns:a16="http://schemas.microsoft.com/office/drawing/2014/main" id="{E76D6078-D1DD-7A1B-BE78-ABDD41BEE34A}"/>
              </a:ext>
            </a:extLst>
          </p:cNvPr>
          <p:cNvSpPr>
            <a:spLocks noGrp="1"/>
          </p:cNvSpPr>
          <p:nvPr>
            <p:ph idx="1"/>
          </p:nvPr>
        </p:nvSpPr>
        <p:spPr/>
        <p:txBody>
          <a:bodyPr/>
          <a:lstStyle/>
          <a:p>
            <a:r>
              <a:rPr lang="en-US" dirty="0"/>
              <a:t>Almost every country has one or more stock exchanges, where the shares of listed companies can be sold or bought</a:t>
            </a:r>
          </a:p>
          <a:p>
            <a:r>
              <a:rPr lang="en-US" dirty="0"/>
              <a:t>When a company first lists itself in any stock exchange to become a public company, the promoter group sells substantial amount of shares to public as per government norms</a:t>
            </a:r>
          </a:p>
          <a:p>
            <a:r>
              <a:rPr lang="en-US" dirty="0"/>
              <a:t>In India the BSE(Bombay Stock Exchange) and the NSE(National Stock Exchange) are the two most active stock exchange. The BSE has around 5000 listed companies where as NSE has around 1600</a:t>
            </a:r>
            <a:endParaRPr lang="en-IN" dirty="0"/>
          </a:p>
        </p:txBody>
      </p:sp>
    </p:spTree>
    <p:extLst>
      <p:ext uri="{BB962C8B-B14F-4D97-AF65-F5344CB8AC3E}">
        <p14:creationId xmlns:p14="http://schemas.microsoft.com/office/powerpoint/2010/main" val="101623478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4955">
        <p15:prstTrans prst="prestige"/>
      </p:transition>
    </mc:Choice>
    <mc:Fallback xmlns="">
      <p:transition spd="slow" advTm="4955">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A2602-CD34-46E9-EC89-5E55112101ED}"/>
              </a:ext>
            </a:extLst>
          </p:cNvPr>
          <p:cNvSpPr>
            <a:spLocks noGrp="1"/>
          </p:cNvSpPr>
          <p:nvPr>
            <p:ph type="title"/>
          </p:nvPr>
        </p:nvSpPr>
        <p:spPr/>
        <p:txBody>
          <a:bodyPr/>
          <a:lstStyle/>
          <a:p>
            <a:r>
              <a:rPr lang="en-IN" dirty="0"/>
              <a:t>PROBLEM STATEMENT</a:t>
            </a:r>
          </a:p>
        </p:txBody>
      </p:sp>
      <p:sp>
        <p:nvSpPr>
          <p:cNvPr id="3" name="Content Placeholder 2">
            <a:extLst>
              <a:ext uri="{FF2B5EF4-FFF2-40B4-BE49-F238E27FC236}">
                <a16:creationId xmlns:a16="http://schemas.microsoft.com/office/drawing/2014/main" id="{B30D9BFF-CF57-8A71-814C-10F4EC97F9CB}"/>
              </a:ext>
            </a:extLst>
          </p:cNvPr>
          <p:cNvSpPr>
            <a:spLocks noGrp="1"/>
          </p:cNvSpPr>
          <p:nvPr>
            <p:ph idx="1"/>
          </p:nvPr>
        </p:nvSpPr>
        <p:spPr/>
        <p:txBody>
          <a:bodyPr/>
          <a:lstStyle/>
          <a:p>
            <a:r>
              <a:rPr lang="en-IN" dirty="0"/>
              <a:t>Predict the Closing price of a particular stock</a:t>
            </a:r>
          </a:p>
          <a:p>
            <a:r>
              <a:rPr lang="en-IN" dirty="0"/>
              <a:t>Prediction should be mostly accurate with respect to the time</a:t>
            </a:r>
          </a:p>
          <a:p>
            <a:r>
              <a:rPr lang="en-IN" dirty="0"/>
              <a:t>Predicting the Closing price of a particular stock based on the attributes like opening price, highest price, lowest price of the Past</a:t>
            </a:r>
          </a:p>
          <a:p>
            <a:r>
              <a:rPr lang="en-IN" dirty="0"/>
              <a:t>Building a neural network model to predict Price of a particular Stock</a:t>
            </a:r>
          </a:p>
        </p:txBody>
      </p:sp>
    </p:spTree>
    <p:extLst>
      <p:ext uri="{BB962C8B-B14F-4D97-AF65-F5344CB8AC3E}">
        <p14:creationId xmlns:p14="http://schemas.microsoft.com/office/powerpoint/2010/main" val="2502952156"/>
      </p:ext>
    </p:extLst>
  </p:cSld>
  <p:clrMapOvr>
    <a:masterClrMapping/>
  </p:clrMapOvr>
  <mc:AlternateContent xmlns:mc="http://schemas.openxmlformats.org/markup-compatibility/2006" xmlns:p14="http://schemas.microsoft.com/office/powerpoint/2010/main">
    <mc:Choice Requires="p14">
      <p:transition spd="slow" p14:dur="1600" advTm="5722">
        <p:blinds dir="vert"/>
      </p:transition>
    </mc:Choice>
    <mc:Fallback xmlns="">
      <p:transition spd="slow" advTm="5722">
        <p:blinds dir="vert"/>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CF215A-95EA-907E-710C-5C938EBFB69E}"/>
              </a:ext>
            </a:extLst>
          </p:cNvPr>
          <p:cNvSpPr>
            <a:spLocks noGrp="1"/>
          </p:cNvSpPr>
          <p:nvPr>
            <p:ph type="title"/>
          </p:nvPr>
        </p:nvSpPr>
        <p:spPr/>
        <p:txBody>
          <a:bodyPr/>
          <a:lstStyle/>
          <a:p>
            <a:r>
              <a:rPr lang="en-IN" dirty="0"/>
              <a:t>MOTIVATION</a:t>
            </a:r>
          </a:p>
        </p:txBody>
      </p:sp>
      <p:sp>
        <p:nvSpPr>
          <p:cNvPr id="3" name="Content Placeholder 2">
            <a:extLst>
              <a:ext uri="{FF2B5EF4-FFF2-40B4-BE49-F238E27FC236}">
                <a16:creationId xmlns:a16="http://schemas.microsoft.com/office/drawing/2014/main" id="{902A76FF-C532-6F90-A07A-D552B663E0D2}"/>
              </a:ext>
            </a:extLst>
          </p:cNvPr>
          <p:cNvSpPr>
            <a:spLocks noGrp="1"/>
          </p:cNvSpPr>
          <p:nvPr>
            <p:ph idx="1"/>
          </p:nvPr>
        </p:nvSpPr>
        <p:spPr>
          <a:xfrm>
            <a:off x="1371600" y="2286000"/>
            <a:ext cx="9601200" cy="4572000"/>
          </a:xfrm>
        </p:spPr>
        <p:txBody>
          <a:bodyPr>
            <a:normAutofit fontScale="92500" lnSpcReduction="20000"/>
          </a:bodyPr>
          <a:lstStyle/>
          <a:p>
            <a:r>
              <a:rPr lang="en-US" dirty="0">
                <a:solidFill>
                  <a:srgbClr val="000000"/>
                </a:solidFill>
                <a:latin typeface="+mj-lt"/>
              </a:rPr>
              <a:t>As a key economic pillar the stock market </a:t>
            </a:r>
            <a:r>
              <a:rPr lang="en-US" b="0" i="0" dirty="0">
                <a:solidFill>
                  <a:srgbClr val="000000"/>
                </a:solidFill>
                <a:effectLst/>
                <a:latin typeface="+mj-lt"/>
              </a:rPr>
              <a:t> has a significant impact on the development of business and industry, which has a significant impact on the overall health of the nation’s economy</a:t>
            </a:r>
          </a:p>
          <a:p>
            <a:r>
              <a:rPr lang="en-US" dirty="0"/>
              <a:t>The Stock market prices are likely to reflect </a:t>
            </a:r>
            <a:r>
              <a:rPr lang="en-US" dirty="0">
                <a:latin typeface="+mj-lt"/>
              </a:rPr>
              <a:t>t</a:t>
            </a:r>
            <a:r>
              <a:rPr lang="en-US" b="0" i="0" dirty="0">
                <a:solidFill>
                  <a:srgbClr val="000000"/>
                </a:solidFill>
                <a:effectLst/>
                <a:latin typeface="+mj-lt"/>
              </a:rPr>
              <a:t>he stock market prices are likely to reflect the same sentiment if the GDP is increasing and the economy appears to be improving, though not always in the short term</a:t>
            </a:r>
          </a:p>
          <a:p>
            <a:r>
              <a:rPr lang="en-US" b="0" i="0" dirty="0">
                <a:solidFill>
                  <a:srgbClr val="000000"/>
                </a:solidFill>
                <a:effectLst/>
                <a:latin typeface="+mj-lt"/>
              </a:rPr>
              <a:t>Economic Growth in countries is positively impacted by the stock market capitalization</a:t>
            </a:r>
          </a:p>
          <a:p>
            <a:r>
              <a:rPr lang="en-US" dirty="0">
                <a:solidFill>
                  <a:srgbClr val="000000"/>
                </a:solidFill>
                <a:latin typeface="+mj-lt"/>
              </a:rPr>
              <a:t>Earning money or growing assets are very essential to get financial stability</a:t>
            </a:r>
          </a:p>
          <a:p>
            <a:r>
              <a:rPr lang="en-US" dirty="0">
                <a:latin typeface="+mj-lt"/>
              </a:rPr>
              <a:t>Stock market is a place where everyone tries to earn money and grow their assets</a:t>
            </a:r>
          </a:p>
          <a:p>
            <a:r>
              <a:rPr lang="en-US" dirty="0">
                <a:latin typeface="+mj-lt"/>
              </a:rPr>
              <a:t>But Majority of the population in India have no idea or they are not interested in Stock market</a:t>
            </a:r>
          </a:p>
          <a:p>
            <a:r>
              <a:rPr lang="en-IN" dirty="0"/>
              <a:t>This can be because of several reasons like lack of awareness, fear, risk</a:t>
            </a:r>
          </a:p>
          <a:p>
            <a:pPr marL="0" indent="0">
              <a:buNone/>
            </a:pPr>
            <a:br>
              <a:rPr lang="en-US" dirty="0"/>
            </a:br>
            <a:br>
              <a:rPr lang="en-US" dirty="0"/>
            </a:br>
            <a:endParaRPr lang="en-IN" dirty="0"/>
          </a:p>
        </p:txBody>
      </p:sp>
    </p:spTree>
    <p:extLst>
      <p:ext uri="{BB962C8B-B14F-4D97-AF65-F5344CB8AC3E}">
        <p14:creationId xmlns:p14="http://schemas.microsoft.com/office/powerpoint/2010/main" val="298934895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3516">
        <p15:prstTrans prst="drape"/>
      </p:transition>
    </mc:Choice>
    <mc:Fallback xmlns="">
      <p:transition spd="slow" advTm="3516">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88DE8-6A80-B73B-BA05-2096BAB16403}"/>
              </a:ext>
            </a:extLst>
          </p:cNvPr>
          <p:cNvSpPr>
            <a:spLocks noGrp="1"/>
          </p:cNvSpPr>
          <p:nvPr>
            <p:ph type="title"/>
          </p:nvPr>
        </p:nvSpPr>
        <p:spPr/>
        <p:txBody>
          <a:bodyPr/>
          <a:lstStyle/>
          <a:p>
            <a:r>
              <a:rPr lang="en-IN" dirty="0"/>
              <a:t>MOTIVATION </a:t>
            </a:r>
            <a:r>
              <a:rPr lang="en-IN" sz="3200" dirty="0"/>
              <a:t>[CONT…]</a:t>
            </a:r>
          </a:p>
        </p:txBody>
      </p:sp>
      <p:sp>
        <p:nvSpPr>
          <p:cNvPr id="3" name="Content Placeholder 2">
            <a:extLst>
              <a:ext uri="{FF2B5EF4-FFF2-40B4-BE49-F238E27FC236}">
                <a16:creationId xmlns:a16="http://schemas.microsoft.com/office/drawing/2014/main" id="{650914E6-5FDF-B3E9-2771-425D56D574EC}"/>
              </a:ext>
            </a:extLst>
          </p:cNvPr>
          <p:cNvSpPr>
            <a:spLocks noGrp="1"/>
          </p:cNvSpPr>
          <p:nvPr>
            <p:ph idx="1"/>
          </p:nvPr>
        </p:nvSpPr>
        <p:spPr>
          <a:xfrm>
            <a:off x="1371600" y="2286000"/>
            <a:ext cx="9601200" cy="4332914"/>
          </a:xfrm>
        </p:spPr>
        <p:txBody>
          <a:bodyPr/>
          <a:lstStyle/>
          <a:p>
            <a:r>
              <a:rPr lang="en-IN" dirty="0"/>
              <a:t>Due to lack of financial knowledge or financial education people don’t involve themselves in growing or earning assets</a:t>
            </a:r>
          </a:p>
          <a:p>
            <a:r>
              <a:rPr lang="en-IN" dirty="0"/>
              <a:t>For suppose if one want to invest their money in the stock market, one thing that inherits him is the risk factor and no idea how the price of a particular stock varies</a:t>
            </a:r>
          </a:p>
          <a:p>
            <a:r>
              <a:rPr lang="en-IN" dirty="0"/>
              <a:t>The price of particular Stock varies on several factors depending on the company’s performance, their quarterly results, fake news spread by people etc</a:t>
            </a:r>
          </a:p>
          <a:p>
            <a:r>
              <a:rPr lang="en-IN" dirty="0"/>
              <a:t>So we need to estimate or predict the price of a particular stock based on the data which was recorded in all kinds of situations.</a:t>
            </a:r>
          </a:p>
          <a:p>
            <a:r>
              <a:rPr lang="en-IN" dirty="0"/>
              <a:t>And make people to get profits from their investments and reduce the loss.</a:t>
            </a:r>
          </a:p>
        </p:txBody>
      </p:sp>
    </p:spTree>
    <p:extLst>
      <p:ext uri="{BB962C8B-B14F-4D97-AF65-F5344CB8AC3E}">
        <p14:creationId xmlns:p14="http://schemas.microsoft.com/office/powerpoint/2010/main" val="209741560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6281">
        <p15:prstTrans prst="drape"/>
      </p:transition>
    </mc:Choice>
    <mc:Fallback xmlns="">
      <p:transition spd="slow" advTm="6281">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B1B30E-73EC-7511-6944-3D515FD0A73D}"/>
              </a:ext>
            </a:extLst>
          </p:cNvPr>
          <p:cNvSpPr>
            <a:spLocks noGrp="1"/>
          </p:cNvSpPr>
          <p:nvPr>
            <p:ph type="title"/>
          </p:nvPr>
        </p:nvSpPr>
        <p:spPr/>
        <p:txBody>
          <a:bodyPr/>
          <a:lstStyle/>
          <a:p>
            <a:r>
              <a:rPr lang="en-IN" dirty="0"/>
              <a:t>OBJECTIVE</a:t>
            </a:r>
          </a:p>
        </p:txBody>
      </p:sp>
      <p:sp>
        <p:nvSpPr>
          <p:cNvPr id="3" name="Content Placeholder 2">
            <a:extLst>
              <a:ext uri="{FF2B5EF4-FFF2-40B4-BE49-F238E27FC236}">
                <a16:creationId xmlns:a16="http://schemas.microsoft.com/office/drawing/2014/main" id="{EC18FBB7-1F77-6849-7704-39613457E397}"/>
              </a:ext>
            </a:extLst>
          </p:cNvPr>
          <p:cNvSpPr>
            <a:spLocks noGrp="1"/>
          </p:cNvSpPr>
          <p:nvPr>
            <p:ph idx="1"/>
          </p:nvPr>
        </p:nvSpPr>
        <p:spPr>
          <a:xfrm>
            <a:off x="1371600" y="1983996"/>
            <a:ext cx="9601200" cy="3653406"/>
          </a:xfrm>
        </p:spPr>
        <p:txBody>
          <a:bodyPr/>
          <a:lstStyle/>
          <a:p>
            <a:r>
              <a:rPr lang="en-IN" dirty="0"/>
              <a:t>Our Main Objective to build a neural network model which can predict the price of a particular stock over a period of time.</a:t>
            </a:r>
          </a:p>
          <a:p>
            <a:r>
              <a:rPr lang="en-IN" dirty="0"/>
              <a:t>We are going to use the Deep Learning concepts we can come up with designing  a system to predict the price of particular stock according to its opening, closing, highest, lowest price over a period of time for a particular stock</a:t>
            </a:r>
          </a:p>
          <a:p>
            <a:r>
              <a:rPr lang="en-IN" dirty="0"/>
              <a:t>We are going to build a model (hybrid model </a:t>
            </a:r>
            <a:r>
              <a:rPr lang="en-IN" dirty="0" err="1"/>
              <a:t>i.e</a:t>
            </a:r>
            <a:r>
              <a:rPr lang="en-IN" dirty="0"/>
              <a:t> combination of different neural network models) which gives much more accurate results than the models described in the literature review </a:t>
            </a:r>
          </a:p>
          <a:p>
            <a:endParaRPr lang="en-IN" dirty="0"/>
          </a:p>
          <a:p>
            <a:endParaRPr lang="en-IN" dirty="0"/>
          </a:p>
          <a:p>
            <a:endParaRPr lang="en-IN" dirty="0"/>
          </a:p>
        </p:txBody>
      </p:sp>
    </p:spTree>
    <p:extLst>
      <p:ext uri="{BB962C8B-B14F-4D97-AF65-F5344CB8AC3E}">
        <p14:creationId xmlns:p14="http://schemas.microsoft.com/office/powerpoint/2010/main" val="2491547788"/>
      </p:ext>
    </p:extLst>
  </p:cSld>
  <p:clrMapOvr>
    <a:masterClrMapping/>
  </p:clrMapOvr>
  <mc:AlternateContent xmlns:mc="http://schemas.openxmlformats.org/markup-compatibility/2006" xmlns:p14="http://schemas.microsoft.com/office/powerpoint/2010/main">
    <mc:Choice Requires="p14">
      <p:transition spd="slow" p14:dur="3900" advTm="1960">
        <p14:glitter pattern="hexagon"/>
      </p:transition>
    </mc:Choice>
    <mc:Fallback xmlns="">
      <p:transition spd="slow" advTm="196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41FFE5-4DE4-E28B-C18C-84BEDD526FD1}"/>
              </a:ext>
            </a:extLst>
          </p:cNvPr>
          <p:cNvSpPr>
            <a:spLocks noGrp="1"/>
          </p:cNvSpPr>
          <p:nvPr>
            <p:ph type="title"/>
          </p:nvPr>
        </p:nvSpPr>
        <p:spPr>
          <a:xfrm>
            <a:off x="1371600" y="685800"/>
            <a:ext cx="9601200" cy="656439"/>
          </a:xfrm>
        </p:spPr>
        <p:txBody>
          <a:bodyPr>
            <a:normAutofit fontScale="90000"/>
          </a:bodyPr>
          <a:lstStyle/>
          <a:p>
            <a:r>
              <a:rPr lang="en-IN" dirty="0"/>
              <a:t>LITERATURE REVIEW</a:t>
            </a:r>
          </a:p>
        </p:txBody>
      </p:sp>
      <p:sp>
        <p:nvSpPr>
          <p:cNvPr id="3" name="Content Placeholder 2">
            <a:extLst>
              <a:ext uri="{FF2B5EF4-FFF2-40B4-BE49-F238E27FC236}">
                <a16:creationId xmlns:a16="http://schemas.microsoft.com/office/drawing/2014/main" id="{567F4049-DEBF-DED8-6FCA-D65020CF6E99}"/>
              </a:ext>
            </a:extLst>
          </p:cNvPr>
          <p:cNvSpPr>
            <a:spLocks noGrp="1"/>
          </p:cNvSpPr>
          <p:nvPr>
            <p:ph idx="1"/>
          </p:nvPr>
        </p:nvSpPr>
        <p:spPr>
          <a:xfrm>
            <a:off x="1371600" y="1342239"/>
            <a:ext cx="5066907" cy="3665989"/>
          </a:xfrm>
        </p:spPr>
        <p:txBody>
          <a:bodyPr>
            <a:normAutofit/>
          </a:bodyPr>
          <a:lstStyle/>
          <a:p>
            <a:r>
              <a:rPr lang="en-IN" sz="1800" b="0" i="0" dirty="0" err="1">
                <a:solidFill>
                  <a:schemeClr val="tx1"/>
                </a:solidFill>
                <a:effectLst/>
                <a:latin typeface="MS UI Gothic" panose="020B0600070205080204" pitchFamily="34" charset="-128"/>
                <a:ea typeface="MS UI Gothic" panose="020B0600070205080204" pitchFamily="34" charset="-128"/>
              </a:rPr>
              <a:t>Mojtaba</a:t>
            </a:r>
            <a:r>
              <a:rPr lang="en-IN" sz="1800" b="0" i="0" dirty="0">
                <a:solidFill>
                  <a:schemeClr val="tx1"/>
                </a:solidFill>
                <a:effectLst/>
                <a:latin typeface="MS UI Gothic" panose="020B0600070205080204" pitchFamily="34" charset="-128"/>
                <a:ea typeface="MS UI Gothic" panose="020B0600070205080204" pitchFamily="34" charset="-128"/>
              </a:rPr>
              <a:t>, </a:t>
            </a:r>
            <a:r>
              <a:rPr lang="en-IN" sz="1800" dirty="0" err="1">
                <a:solidFill>
                  <a:schemeClr val="tx1"/>
                </a:solidFill>
                <a:latin typeface="MS UI Gothic" panose="020B0600070205080204" pitchFamily="34" charset="-128"/>
                <a:ea typeface="MS UI Gothic" panose="020B0600070205080204" pitchFamily="34" charset="-128"/>
              </a:rPr>
              <a:t>Pooyan</a:t>
            </a:r>
            <a:r>
              <a:rPr lang="en-IN" sz="1800" b="0" i="0" dirty="0">
                <a:solidFill>
                  <a:schemeClr val="tx1"/>
                </a:solidFill>
                <a:effectLst/>
                <a:latin typeface="MS UI Gothic" panose="020B0600070205080204" pitchFamily="34" charset="-128"/>
                <a:ea typeface="MS UI Gothic" panose="020B0600070205080204" pitchFamily="34" charset="-128"/>
              </a:rPr>
              <a:t>, Hamed [1] </a:t>
            </a:r>
            <a:r>
              <a:rPr lang="en-IN" sz="1800" dirty="0"/>
              <a:t>explains the various models for predicting the price of a particular stock </a:t>
            </a:r>
          </a:p>
          <a:p>
            <a:r>
              <a:rPr lang="en-IN" sz="1800" dirty="0"/>
              <a:t>This includes the decision tree, random forest and  artificial neural networks(ANN), recurrent neural network (RNN) and long short term memory (LSTM)</a:t>
            </a:r>
          </a:p>
          <a:p>
            <a:r>
              <a:rPr lang="en-IN" sz="1800" dirty="0"/>
              <a:t>Deep neural networks were superior and has given the accurate results</a:t>
            </a:r>
          </a:p>
          <a:p>
            <a:r>
              <a:rPr lang="en-IN" sz="1800" dirty="0"/>
              <a:t>We Consider this Paper as the base and justifies to procced with the neural network models for the stock price prediction</a:t>
            </a:r>
          </a:p>
        </p:txBody>
      </p:sp>
      <p:pic>
        <p:nvPicPr>
          <p:cNvPr id="7" name="Picture 6">
            <a:extLst>
              <a:ext uri="{FF2B5EF4-FFF2-40B4-BE49-F238E27FC236}">
                <a16:creationId xmlns:a16="http://schemas.microsoft.com/office/drawing/2014/main" id="{BC5FEC07-8C04-0397-B9BA-17C871D2647F}"/>
              </a:ext>
            </a:extLst>
          </p:cNvPr>
          <p:cNvPicPr>
            <a:picLocks noChangeAspect="1"/>
          </p:cNvPicPr>
          <p:nvPr/>
        </p:nvPicPr>
        <p:blipFill>
          <a:blip r:embed="rId2"/>
          <a:stretch>
            <a:fillRect/>
          </a:stretch>
        </p:blipFill>
        <p:spPr>
          <a:xfrm>
            <a:off x="6757741" y="821732"/>
            <a:ext cx="4534293" cy="2530059"/>
          </a:xfrm>
          <a:prstGeom prst="rect">
            <a:avLst/>
          </a:prstGeom>
        </p:spPr>
      </p:pic>
      <p:pic>
        <p:nvPicPr>
          <p:cNvPr id="11" name="Picture 10">
            <a:extLst>
              <a:ext uri="{FF2B5EF4-FFF2-40B4-BE49-F238E27FC236}">
                <a16:creationId xmlns:a16="http://schemas.microsoft.com/office/drawing/2014/main" id="{4B860324-4047-94FB-918D-EA6051E07692}"/>
              </a:ext>
            </a:extLst>
          </p:cNvPr>
          <p:cNvPicPr>
            <a:picLocks noChangeAspect="1"/>
          </p:cNvPicPr>
          <p:nvPr/>
        </p:nvPicPr>
        <p:blipFill>
          <a:blip r:embed="rId3"/>
          <a:stretch>
            <a:fillRect/>
          </a:stretch>
        </p:blipFill>
        <p:spPr>
          <a:xfrm>
            <a:off x="6438507" y="3506210"/>
            <a:ext cx="5255746" cy="2530059"/>
          </a:xfrm>
          <a:prstGeom prst="rect">
            <a:avLst/>
          </a:prstGeom>
        </p:spPr>
      </p:pic>
    </p:spTree>
    <p:extLst>
      <p:ext uri="{BB962C8B-B14F-4D97-AF65-F5344CB8AC3E}">
        <p14:creationId xmlns:p14="http://schemas.microsoft.com/office/powerpoint/2010/main" val="15477283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2773">
        <p15:prstTrans prst="peelOff"/>
      </p:transition>
    </mc:Choice>
    <mc:Fallback xmlns="">
      <p:transition spd="slow" advTm="2773">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0.5|0.9|0.6|0.5|0.9|0.5|0.8|0.6|0.5"/>
</p:tagLst>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FD9A38F-9A2C-42E5-9013-4C4B1FFCB4F6}">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8C45FB24-BEC6-4D44-888B-84AEBBA2DC09}">
  <ds:schemaRefs>
    <ds:schemaRef ds:uri="http://schemas.microsoft.com/sharepoint/v3/contenttype/forms"/>
  </ds:schemaRefs>
</ds:datastoreItem>
</file>

<file path=customXml/itemProps3.xml><?xml version="1.0" encoding="utf-8"?>
<ds:datastoreItem xmlns:ds="http://schemas.openxmlformats.org/officeDocument/2006/customXml" ds:itemID="{07ECF6D8-9EA4-45A1-AFEB-B7C326AF085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2099</TotalTime>
  <Words>1960</Words>
  <Application>Microsoft Office PowerPoint</Application>
  <PresentationFormat>Widescreen</PresentationFormat>
  <Paragraphs>199</Paragraphs>
  <Slides>29</Slides>
  <Notes>0</Notes>
  <HiddenSlides>1</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29</vt:i4>
      </vt:variant>
    </vt:vector>
  </HeadingPairs>
  <TitlesOfParts>
    <vt:vector size="38" baseType="lpstr">
      <vt:lpstr>MS Gothic</vt:lpstr>
      <vt:lpstr>MS UI Gothic</vt:lpstr>
      <vt:lpstr>Agency FB</vt:lpstr>
      <vt:lpstr>Bahnschrift SemiBold</vt:lpstr>
      <vt:lpstr>Calibri</vt:lpstr>
      <vt:lpstr>ff1</vt:lpstr>
      <vt:lpstr>Franklin Gothic Book</vt:lpstr>
      <vt:lpstr>ProximaVara-Roman</vt:lpstr>
      <vt:lpstr>Crop</vt:lpstr>
      <vt:lpstr>Stock price  prediction</vt:lpstr>
      <vt:lpstr>GROUP MEMBERS</vt:lpstr>
      <vt:lpstr>INTRODUCTION</vt:lpstr>
      <vt:lpstr>INTRODUCTION [CONT…]</vt:lpstr>
      <vt:lpstr>PROBLEM STATEMENT</vt:lpstr>
      <vt:lpstr>MOTIVATION</vt:lpstr>
      <vt:lpstr>MOTIVATION [CONT…]</vt:lpstr>
      <vt:lpstr>OBJECTIVE</vt:lpstr>
      <vt:lpstr>LITERATURE REVIEW</vt:lpstr>
      <vt:lpstr>LITERATURE REVIEW</vt:lpstr>
      <vt:lpstr>LITERATURE REVIEW</vt:lpstr>
      <vt:lpstr>LITERATURE REVIEW</vt:lpstr>
      <vt:lpstr>LITERATURE REVIEW</vt:lpstr>
      <vt:lpstr>LITERATURE REVIEW</vt:lpstr>
      <vt:lpstr>PROPOSED APPROACH</vt:lpstr>
      <vt:lpstr>PowerPoint Presentation</vt:lpstr>
      <vt:lpstr>PowerPoint Presentation</vt:lpstr>
      <vt:lpstr>DATA PREPROCESSING</vt:lpstr>
      <vt:lpstr>DATA PREPROCESSING</vt:lpstr>
      <vt:lpstr>MODEL ARCHITECTURE (BASIC)</vt:lpstr>
      <vt:lpstr>MODEL ARCHITECTURE</vt:lpstr>
      <vt:lpstr>RESULTS</vt:lpstr>
      <vt:lpstr>RESULTS</vt:lpstr>
      <vt:lpstr>CHALLENGES </vt:lpstr>
      <vt:lpstr>FUTURE WORK</vt:lpstr>
      <vt:lpstr>ROADMAP (TENTATIVE)</vt:lpstr>
      <vt:lpstr>AVAILABLE DATASETS</vt:lpstr>
      <vt:lpstr>REFERENCES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Stock price prediction</dc:title>
  <dc:creator>kartheek</dc:creator>
  <cp:lastModifiedBy>kartheek dasari</cp:lastModifiedBy>
  <cp:revision>38</cp:revision>
  <dcterms:created xsi:type="dcterms:W3CDTF">2023-02-19T16:00:43Z</dcterms:created>
  <dcterms:modified xsi:type="dcterms:W3CDTF">2023-10-10T03:00:54Z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